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9" r:id="rId4"/>
    <p:sldId id="301" r:id="rId5"/>
    <p:sldId id="261" r:id="rId6"/>
    <p:sldId id="263" r:id="rId7"/>
    <p:sldId id="264" r:id="rId8"/>
    <p:sldId id="296" r:id="rId9"/>
    <p:sldId id="266" r:id="rId10"/>
    <p:sldId id="267" r:id="rId11"/>
    <p:sldId id="269" r:id="rId12"/>
    <p:sldId id="270" r:id="rId13"/>
    <p:sldId id="271" r:id="rId14"/>
    <p:sldId id="272" r:id="rId15"/>
    <p:sldId id="273" r:id="rId16"/>
    <p:sldId id="274" r:id="rId17"/>
    <p:sldId id="295" r:id="rId18"/>
    <p:sldId id="275" r:id="rId19"/>
    <p:sldId id="277" r:id="rId20"/>
    <p:sldId id="278" r:id="rId21"/>
    <p:sldId id="292" r:id="rId22"/>
    <p:sldId id="279" r:id="rId23"/>
    <p:sldId id="291" r:id="rId24"/>
    <p:sldId id="294" r:id="rId25"/>
    <p:sldId id="280" r:id="rId26"/>
    <p:sldId id="281" r:id="rId27"/>
    <p:sldId id="299" r:id="rId28"/>
    <p:sldId id="283" r:id="rId29"/>
    <p:sldId id="284" r:id="rId30"/>
    <p:sldId id="285" r:id="rId31"/>
    <p:sldId id="300" r:id="rId32"/>
    <p:sldId id="287" r:id="rId33"/>
    <p:sldId id="288" r:id="rId34"/>
    <p:sldId id="289" r:id="rId35"/>
    <p:sldId id="290" r:id="rId36"/>
    <p:sldId id="298" r:id="rId37"/>
    <p:sldId id="293" r:id="rId38"/>
    <p:sldId id="297" r:id="rId39"/>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FFFF"/>
    <a:srgbClr val="FFCCCC"/>
    <a:srgbClr val="336699"/>
    <a:srgbClr val="3366CC"/>
    <a:srgbClr val="006699"/>
    <a:srgbClr val="0033CC"/>
    <a:srgbClr val="3333CC"/>
    <a:srgbClr val="410CC4"/>
    <a:srgbClr val="FFCC9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294" autoAdjust="0"/>
  </p:normalViewPr>
  <p:slideViewPr>
    <p:cSldViewPr>
      <p:cViewPr varScale="1">
        <p:scale>
          <a:sx n="67" d="100"/>
          <a:sy n="67" d="100"/>
        </p:scale>
        <p:origin x="-1476"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70AAD6-DB74-41B4-AD6F-DE188AAD70CA}" type="datetimeFigureOut">
              <a:rPr lang="sv-SE" smtClean="0"/>
              <a:pPr/>
              <a:t>2025-03-24</a:t>
            </a:fld>
            <a:endParaRPr lang="sv-S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198686-2A8A-47B1-A9AC-C510DA0EFE2F}" type="slidenum">
              <a:rPr lang="sv-SE" smtClean="0"/>
              <a:pPr/>
              <a:t>‹#›</a:t>
            </a:fld>
            <a:endParaRPr lang="sv-S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1</a:t>
            </a:fld>
            <a:endParaRPr 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2</a:t>
            </a:fld>
            <a:endParaRPr lang="sv-S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3</a:t>
            </a:fld>
            <a:endParaRPr lang="sv-S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5</a:t>
            </a:fld>
            <a:endParaRPr lang="sv-S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6</a:t>
            </a:fld>
            <a:endParaRPr lang="sv-S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21</a:t>
            </a:fld>
            <a:endParaRPr lang="sv-S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25</a:t>
            </a:fld>
            <a:endParaRPr 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33</a:t>
            </a:fld>
            <a:endParaRPr lang="sv-S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sv-SE" dirty="0"/>
          </a:p>
        </p:txBody>
      </p:sp>
      <p:sp>
        <p:nvSpPr>
          <p:cNvPr id="4" name="Slide Number Placeholder 3"/>
          <p:cNvSpPr>
            <a:spLocks noGrp="1"/>
          </p:cNvSpPr>
          <p:nvPr>
            <p:ph type="sldNum" sz="quarter" idx="10"/>
          </p:nvPr>
        </p:nvSpPr>
        <p:spPr/>
        <p:txBody>
          <a:bodyPr/>
          <a:lstStyle/>
          <a:p>
            <a:fld id="{92198686-2A8A-47B1-A9AC-C510DA0EFE2F}" type="slidenum">
              <a:rPr lang="sv-SE" smtClean="0"/>
              <a:pPr/>
              <a:t>35</a:t>
            </a:fld>
            <a:endParaRPr lang="sv-S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Date Placeholder 2"/>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BCB7A2-3BC5-48C2-ADAF-1F3DF25E195D}" type="datetimeFigureOut">
              <a:rPr lang="sv-SE" smtClean="0"/>
              <a:pPr/>
              <a:t>2025-03-24</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225F3EBA-BD2C-4C1E-89EC-5E4EFBAF5E34}" type="slidenum">
              <a:rPr lang="sv-SE" smtClean="0"/>
              <a:pPr/>
              <a:t>‹#›</a:t>
            </a:fld>
            <a:endParaRPr lang="sv-S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sv-S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BCB7A2-3BC5-48C2-ADAF-1F3DF25E195D}" type="datetimeFigureOut">
              <a:rPr lang="sv-SE" smtClean="0"/>
              <a:pPr/>
              <a:t>2025-03-24</a:t>
            </a:fld>
            <a:endParaRPr lang="sv-S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F3EBA-BD2C-4C1E-89EC-5E4EFBAF5E34}" type="slidenum">
              <a:rPr lang="sv-SE" smtClean="0"/>
              <a:pPr/>
              <a:t>‹#›</a:t>
            </a:fld>
            <a:endParaRPr lang="sv-S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642918"/>
            <a:ext cx="9144000" cy="2500330"/>
          </a:xfrm>
        </p:spPr>
        <p:txBody>
          <a:bodyPr>
            <a:noAutofit/>
          </a:bodyPr>
          <a:lstStyle/>
          <a:p>
            <a:r>
              <a:rPr lang="en-IN" sz="6000" b="1" dirty="0" smtClean="0">
                <a:latin typeface="Lucida Calligraphy" pitchFamily="66" charset="0"/>
              </a:rPr>
              <a:t>           </a:t>
            </a:r>
            <a:r>
              <a:rPr lang="en-IN" sz="4800" b="1" dirty="0" smtClean="0">
                <a:solidFill>
                  <a:schemeClr val="accent6">
                    <a:lumMod val="50000"/>
                  </a:schemeClr>
                </a:solidFill>
                <a:latin typeface="Lucida Calligraphy" pitchFamily="66" charset="0"/>
              </a:rPr>
              <a:t>Capstone Project</a:t>
            </a:r>
            <a:r>
              <a:rPr lang="en-IN" sz="4800" b="1" dirty="0" smtClean="0">
                <a:solidFill>
                  <a:schemeClr val="accent6">
                    <a:lumMod val="50000"/>
                  </a:schemeClr>
                </a:solidFill>
                <a:latin typeface="Lucida Calligraphy" pitchFamily="66" charset="0"/>
              </a:rPr>
              <a:t/>
            </a:r>
            <a:br>
              <a:rPr lang="en-IN" sz="4800" b="1" dirty="0" smtClean="0">
                <a:solidFill>
                  <a:schemeClr val="accent6">
                    <a:lumMod val="50000"/>
                  </a:schemeClr>
                </a:solidFill>
                <a:latin typeface="Lucida Calligraphy" pitchFamily="66" charset="0"/>
              </a:rPr>
            </a:br>
            <a:endParaRPr lang="sv-SE" sz="4800" b="1" dirty="0">
              <a:solidFill>
                <a:schemeClr val="accent6">
                  <a:lumMod val="50000"/>
                </a:schemeClr>
              </a:solidFill>
              <a:latin typeface="Lucida Calligraphy" pitchFamily="66" charset="0"/>
            </a:endParaRPr>
          </a:p>
        </p:txBody>
      </p:sp>
      <p:sp>
        <p:nvSpPr>
          <p:cNvPr id="4" name="Subtitle 3"/>
          <p:cNvSpPr>
            <a:spLocks noGrp="1"/>
          </p:cNvSpPr>
          <p:nvPr>
            <p:ph type="subTitle" idx="1"/>
          </p:nvPr>
        </p:nvSpPr>
        <p:spPr>
          <a:xfrm>
            <a:off x="2786050" y="2143116"/>
            <a:ext cx="5786478" cy="3929090"/>
          </a:xfrm>
        </p:spPr>
        <p:txBody>
          <a:bodyPr>
            <a:noAutofit/>
          </a:bodyPr>
          <a:lstStyle/>
          <a:p>
            <a:r>
              <a:rPr lang="en-IN" sz="4800" b="1" dirty="0" smtClean="0">
                <a:solidFill>
                  <a:srgbClr val="002060"/>
                </a:solidFill>
                <a:latin typeface="Lucida Calligraphy" pitchFamily="66" charset="0"/>
              </a:rPr>
              <a:t>Exploring </a:t>
            </a:r>
            <a:endParaRPr lang="en-IN" sz="4800" b="1" dirty="0" smtClean="0">
              <a:solidFill>
                <a:srgbClr val="002060"/>
              </a:solidFill>
              <a:latin typeface="Lucida Calligraphy" pitchFamily="66" charset="0"/>
            </a:endParaRPr>
          </a:p>
          <a:p>
            <a:r>
              <a:rPr lang="en-IN" sz="4800" b="1" dirty="0" smtClean="0">
                <a:solidFill>
                  <a:srgbClr val="002060"/>
                </a:solidFill>
                <a:latin typeface="Lucida Calligraphy" pitchFamily="66" charset="0"/>
              </a:rPr>
              <a:t>Coffee Quality</a:t>
            </a:r>
            <a:r>
              <a:rPr lang="en-IN" sz="5400" b="1" dirty="0" smtClean="0">
                <a:solidFill>
                  <a:srgbClr val="002060"/>
                </a:solidFill>
                <a:latin typeface="Lucida Calligraphy" pitchFamily="66" charset="0"/>
              </a:rPr>
              <a:t> </a:t>
            </a:r>
            <a:r>
              <a:rPr lang="en-IN" sz="5400" b="1" dirty="0" smtClean="0">
                <a:solidFill>
                  <a:srgbClr val="002060"/>
                </a:solidFill>
                <a:latin typeface="Lucida Calligraphy" pitchFamily="66" charset="0"/>
              </a:rPr>
              <a:t/>
            </a:r>
            <a:br>
              <a:rPr lang="en-IN" sz="5400" b="1" dirty="0" smtClean="0">
                <a:solidFill>
                  <a:srgbClr val="002060"/>
                </a:solidFill>
                <a:latin typeface="Lucida Calligraphy" pitchFamily="66" charset="0"/>
              </a:rPr>
            </a:br>
            <a:endParaRPr lang="sv-SE" sz="5400" b="1" dirty="0">
              <a:solidFill>
                <a:srgbClr val="002060"/>
              </a:solidFill>
              <a:latin typeface="Lucida Calligraphy" pitchFamily="66" charset="0"/>
            </a:endParaRPr>
          </a:p>
        </p:txBody>
      </p:sp>
      <p:pic>
        <p:nvPicPr>
          <p:cNvPr id="8" name="Picture 7" descr="11205218.png"/>
          <p:cNvPicPr>
            <a:picLocks noChangeAspect="1"/>
          </p:cNvPicPr>
          <p:nvPr/>
        </p:nvPicPr>
        <p:blipFill>
          <a:blip r:embed="rId3" cstate="print"/>
          <a:stretch>
            <a:fillRect/>
          </a:stretch>
        </p:blipFill>
        <p:spPr>
          <a:xfrm>
            <a:off x="0" y="0"/>
            <a:ext cx="9144000" cy="6858000"/>
          </a:xfrm>
          <a:prstGeom prst="rect">
            <a:avLst/>
          </a:prstGeom>
          <a:ln w="38100">
            <a:solidFill>
              <a:srgbClr val="C00000"/>
            </a:solidFill>
            <a:prstDash val="soli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 y="0"/>
            <a:ext cx="9143999" cy="6858000"/>
          </a:xfrm>
          <a:prstGeom prst="rect">
            <a:avLst/>
          </a:prstGeom>
          <a:noFill/>
          <a:ln w="57150">
            <a:solidFill>
              <a:srgbClr val="92D050"/>
            </a:solidFill>
            <a:miter lim="800000"/>
            <a:headEnd/>
            <a:tailEnd/>
          </a:ln>
          <a:effectLst/>
        </p:spPr>
      </p:pic>
      <p:sp>
        <p:nvSpPr>
          <p:cNvPr id="4" name="TextBox 3"/>
          <p:cNvSpPr txBox="1"/>
          <p:nvPr/>
        </p:nvSpPr>
        <p:spPr>
          <a:xfrm>
            <a:off x="214282" y="785795"/>
            <a:ext cx="8072494" cy="2554545"/>
          </a:xfrm>
          <a:prstGeom prst="rect">
            <a:avLst/>
          </a:prstGeom>
          <a:noFill/>
        </p:spPr>
        <p:txBody>
          <a:bodyPr wrap="square" rtlCol="0">
            <a:spAutoFit/>
          </a:bodyPr>
          <a:lstStyle/>
          <a:p>
            <a:pPr algn="just"/>
            <a:r>
              <a:rPr lang="en-IN" b="1" dirty="0" smtClean="0">
                <a:solidFill>
                  <a:schemeClr val="bg1"/>
                </a:solidFill>
              </a:rPr>
              <a:t>       </a:t>
            </a:r>
            <a:r>
              <a:rPr lang="en-GB" sz="2000" b="1" dirty="0" smtClean="0">
                <a:solidFill>
                  <a:schemeClr val="bg1"/>
                </a:solidFill>
              </a:rPr>
              <a:t>Coffee is one of the most popular beverages in the world, made from roasted coffee beans, which are the seeds of the Coffee plant. It is known for its rich aroma, bold flavour, and stimulating effect due to caffeine. The journey of coffee begins with cultivation in tropical regions, followed by harvesting, processing, roasting, and brewing. There are various types of coffee, including espresso, cappuccino, and cold brew, each with unique preparation methods. Beyond its taste, coffee plays a significant role in culture, social interactions, and even the global economy.</a:t>
            </a:r>
            <a:endParaRPr lang="sv-SE" sz="2000" b="1"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4" name="TextBox 3"/>
          <p:cNvSpPr txBox="1"/>
          <p:nvPr/>
        </p:nvSpPr>
        <p:spPr>
          <a:xfrm>
            <a:off x="714348" y="1142984"/>
            <a:ext cx="7858180" cy="3847207"/>
          </a:xfrm>
          <a:prstGeom prst="rect">
            <a:avLst/>
          </a:prstGeom>
          <a:noFill/>
        </p:spPr>
        <p:txBody>
          <a:bodyPr wrap="square" rtlCol="0">
            <a:spAutoFit/>
          </a:bodyPr>
          <a:lstStyle/>
          <a:p>
            <a:r>
              <a:rPr lang="en-IN" sz="4000" b="1" dirty="0" smtClean="0">
                <a:latin typeface="Verdana" pitchFamily="34" charset="0"/>
                <a:ea typeface="Verdana" pitchFamily="34" charset="0"/>
              </a:rPr>
              <a:t>                </a:t>
            </a:r>
            <a:r>
              <a:rPr lang="en-IN" sz="4000" b="1" dirty="0" smtClean="0">
                <a:solidFill>
                  <a:schemeClr val="accent6">
                    <a:lumMod val="75000"/>
                  </a:schemeClr>
                </a:solidFill>
                <a:latin typeface="Lucida Calligraphy" pitchFamily="66" charset="0"/>
                <a:ea typeface="Verdana" pitchFamily="34" charset="0"/>
              </a:rPr>
              <a:t>Data </a:t>
            </a:r>
          </a:p>
          <a:p>
            <a:r>
              <a:rPr lang="en-IN" sz="4000" b="1" dirty="0" smtClean="0">
                <a:latin typeface="Verdana" pitchFamily="34" charset="0"/>
                <a:ea typeface="Verdana" pitchFamily="34" charset="0"/>
              </a:rPr>
              <a:t> </a:t>
            </a:r>
            <a:r>
              <a:rPr lang="en-IN" sz="4000" b="1" dirty="0" smtClean="0">
                <a:latin typeface="Verdana" pitchFamily="34" charset="0"/>
                <a:ea typeface="Verdana" pitchFamily="34" charset="0"/>
              </a:rPr>
              <a:t>  </a:t>
            </a:r>
            <a:r>
              <a:rPr lang="en-IN" sz="4400" b="1" dirty="0" smtClean="0">
                <a:solidFill>
                  <a:srgbClr val="002060"/>
                </a:solidFill>
                <a:latin typeface="Gabriola" pitchFamily="82" charset="0"/>
                <a:ea typeface="Verdana" pitchFamily="34" charset="0"/>
              </a:rPr>
              <a:t> </a:t>
            </a:r>
            <a:r>
              <a:rPr lang="en-IN" sz="4000" b="1" dirty="0" smtClean="0">
                <a:solidFill>
                  <a:srgbClr val="002060"/>
                </a:solidFill>
                <a:latin typeface="Gabriola" pitchFamily="82" charset="0"/>
                <a:ea typeface="Verdana" pitchFamily="34" charset="0"/>
              </a:rPr>
              <a:t>The data includes a range of information an coffee production, processing and sensory evaluation. It also  Contains  data on coffee genetics, soil types and other factors  that can affect coffee quality.</a:t>
            </a:r>
            <a:endParaRPr lang="sv-SE" sz="4000" b="1" dirty="0">
              <a:solidFill>
                <a:srgbClr val="002060"/>
              </a:solidFill>
              <a:latin typeface="Gabriola" pitchFamily="82" charset="0"/>
              <a:ea typeface="Verdana"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0"/>
          <a:ext cx="9144002" cy="68580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571736"/>
                <a:gridCol w="3143274"/>
                <a:gridCol w="3428992"/>
              </a:tblGrid>
              <a:tr h="685800">
                <a:tc>
                  <a:txBody>
                    <a:bodyPr/>
                    <a:lstStyle/>
                    <a:p>
                      <a:r>
                        <a:rPr lang="en-IN" sz="2400" dirty="0" smtClean="0"/>
                        <a:t>Sensory</a:t>
                      </a:r>
                      <a:r>
                        <a:rPr lang="en-IN" sz="2400" baseline="0" dirty="0" smtClean="0"/>
                        <a:t> Attributes</a:t>
                      </a:r>
                      <a:endParaRPr lang="sv-SE" sz="2400" dirty="0"/>
                    </a:p>
                  </a:txBody>
                  <a:tcPr>
                    <a:solidFill>
                      <a:schemeClr val="accent2">
                        <a:lumMod val="40000"/>
                        <a:lumOff val="60000"/>
                      </a:schemeClr>
                    </a:solidFill>
                  </a:tcPr>
                </a:tc>
                <a:tc>
                  <a:txBody>
                    <a:bodyPr/>
                    <a:lstStyle/>
                    <a:p>
                      <a:r>
                        <a:rPr lang="sv-SE" sz="2400" dirty="0" smtClean="0"/>
                        <a:t>Characteristics</a:t>
                      </a:r>
                      <a:endParaRPr lang="sv-SE" sz="2400" dirty="0"/>
                    </a:p>
                  </a:txBody>
                  <a:tcPr>
                    <a:solidFill>
                      <a:schemeClr val="accent2">
                        <a:lumMod val="40000"/>
                        <a:lumOff val="60000"/>
                      </a:schemeClr>
                    </a:solidFill>
                  </a:tcPr>
                </a:tc>
                <a:tc>
                  <a:txBody>
                    <a:bodyPr/>
                    <a:lstStyle/>
                    <a:p>
                      <a:r>
                        <a:rPr lang="en-IN" sz="2400" dirty="0" smtClean="0"/>
                        <a:t>Varieties</a:t>
                      </a:r>
                      <a:endParaRPr lang="sv-SE" sz="2400" dirty="0"/>
                    </a:p>
                  </a:txBody>
                  <a:tcPr>
                    <a:solidFill>
                      <a:schemeClr val="accent2">
                        <a:lumMod val="40000"/>
                        <a:lumOff val="60000"/>
                      </a:schemeClr>
                    </a:solidFill>
                  </a:tcPr>
                </a:tc>
              </a:tr>
              <a:tr h="685800">
                <a:tc>
                  <a:txBody>
                    <a:bodyPr/>
                    <a:lstStyle/>
                    <a:p>
                      <a:r>
                        <a:rPr lang="sv-SE" sz="2400" b="1" dirty="0"/>
                        <a:t>Aroma</a:t>
                      </a:r>
                      <a:endParaRPr lang="sv-SE" sz="2400" dirty="0"/>
                    </a:p>
                  </a:txBody>
                  <a:tcPr anchor="ctr"/>
                </a:tc>
                <a:tc>
                  <a:txBody>
                    <a:bodyPr/>
                    <a:lstStyle/>
                    <a:p>
                      <a:pPr algn="l"/>
                      <a:r>
                        <a:rPr lang="en-GB" sz="1800" dirty="0">
                          <a:solidFill>
                            <a:schemeClr val="tx1"/>
                          </a:solidFill>
                        </a:rPr>
                        <a:t>Fragrance and scent of coffee</a:t>
                      </a:r>
                    </a:p>
                  </a:txBody>
                  <a:tcPr anchor="ctr"/>
                </a:tc>
                <a:tc>
                  <a:txBody>
                    <a:bodyPr/>
                    <a:lstStyle/>
                    <a:p>
                      <a:pPr algn="l"/>
                      <a:r>
                        <a:rPr lang="sv-SE" sz="1800" dirty="0">
                          <a:solidFill>
                            <a:schemeClr val="tx1"/>
                          </a:solidFill>
                        </a:rPr>
                        <a:t>Floral, Fruity, Nutty, Spicy</a:t>
                      </a:r>
                    </a:p>
                  </a:txBody>
                  <a:tcPr anchor="ctr"/>
                </a:tc>
              </a:tr>
              <a:tr h="685800">
                <a:tc>
                  <a:txBody>
                    <a:bodyPr/>
                    <a:lstStyle/>
                    <a:p>
                      <a:r>
                        <a:rPr lang="sv-SE" sz="2400" b="1" dirty="0" smtClean="0"/>
                        <a:t>Flavour</a:t>
                      </a:r>
                      <a:endParaRPr lang="sv-SE" sz="2400" dirty="0"/>
                    </a:p>
                  </a:txBody>
                  <a:tcPr anchor="ctr"/>
                </a:tc>
                <a:tc>
                  <a:txBody>
                    <a:bodyPr/>
                    <a:lstStyle/>
                    <a:p>
                      <a:pPr algn="l"/>
                      <a:r>
                        <a:rPr lang="sv-SE" sz="1800" dirty="0">
                          <a:solidFill>
                            <a:schemeClr val="tx1"/>
                          </a:solidFill>
                        </a:rPr>
                        <a:t>Overall taste profile</a:t>
                      </a:r>
                    </a:p>
                  </a:txBody>
                  <a:tcPr anchor="ctr"/>
                </a:tc>
                <a:tc>
                  <a:txBody>
                    <a:bodyPr/>
                    <a:lstStyle/>
                    <a:p>
                      <a:pPr algn="l"/>
                      <a:r>
                        <a:rPr lang="sv-SE" sz="1800">
                          <a:solidFill>
                            <a:schemeClr val="tx1"/>
                          </a:solidFill>
                        </a:rPr>
                        <a:t>Chocolatey, Caramel, Fruity, Nutty</a:t>
                      </a:r>
                    </a:p>
                  </a:txBody>
                  <a:tcPr anchor="ctr"/>
                </a:tc>
              </a:tr>
              <a:tr h="685800">
                <a:tc>
                  <a:txBody>
                    <a:bodyPr/>
                    <a:lstStyle/>
                    <a:p>
                      <a:r>
                        <a:rPr lang="sv-SE" sz="2400" b="1" dirty="0"/>
                        <a:t>Aftertaste</a:t>
                      </a:r>
                      <a:endParaRPr lang="sv-SE" sz="2400" dirty="0"/>
                    </a:p>
                  </a:txBody>
                  <a:tcPr anchor="ctr"/>
                </a:tc>
                <a:tc>
                  <a:txBody>
                    <a:bodyPr/>
                    <a:lstStyle/>
                    <a:p>
                      <a:pPr algn="l"/>
                      <a:r>
                        <a:rPr lang="sv-SE" sz="1800" dirty="0">
                          <a:solidFill>
                            <a:schemeClr val="tx1"/>
                          </a:solidFill>
                        </a:rPr>
                        <a:t>Lingering taste after sipping</a:t>
                      </a:r>
                    </a:p>
                  </a:txBody>
                  <a:tcPr anchor="ctr"/>
                </a:tc>
                <a:tc>
                  <a:txBody>
                    <a:bodyPr/>
                    <a:lstStyle/>
                    <a:p>
                      <a:pPr algn="l"/>
                      <a:r>
                        <a:rPr lang="sv-SE" sz="1800">
                          <a:solidFill>
                            <a:schemeClr val="tx1"/>
                          </a:solidFill>
                        </a:rPr>
                        <a:t>Smooth, Bitter, Sweet, Rich</a:t>
                      </a:r>
                    </a:p>
                  </a:txBody>
                  <a:tcPr anchor="ctr"/>
                </a:tc>
              </a:tr>
              <a:tr h="685800">
                <a:tc>
                  <a:txBody>
                    <a:bodyPr/>
                    <a:lstStyle/>
                    <a:p>
                      <a:r>
                        <a:rPr lang="sv-SE" sz="2400" b="1" dirty="0"/>
                        <a:t>Acidity</a:t>
                      </a:r>
                      <a:endParaRPr lang="sv-SE" sz="2400" dirty="0"/>
                    </a:p>
                  </a:txBody>
                  <a:tcPr anchor="ctr"/>
                </a:tc>
                <a:tc>
                  <a:txBody>
                    <a:bodyPr/>
                    <a:lstStyle/>
                    <a:p>
                      <a:pPr algn="l"/>
                      <a:r>
                        <a:rPr lang="sv-SE" sz="1800" dirty="0">
                          <a:solidFill>
                            <a:schemeClr val="tx1"/>
                          </a:solidFill>
                        </a:rPr>
                        <a:t>Brightness &amp; liveliness of flavor</a:t>
                      </a:r>
                    </a:p>
                  </a:txBody>
                  <a:tcPr anchor="ctr"/>
                </a:tc>
                <a:tc>
                  <a:txBody>
                    <a:bodyPr/>
                    <a:lstStyle/>
                    <a:p>
                      <a:pPr algn="l"/>
                      <a:r>
                        <a:rPr lang="sv-SE" sz="1800">
                          <a:solidFill>
                            <a:schemeClr val="tx1"/>
                          </a:solidFill>
                        </a:rPr>
                        <a:t>Citric, Malic, Phosphoric, Tartaric</a:t>
                      </a:r>
                    </a:p>
                  </a:txBody>
                  <a:tcPr anchor="ctr"/>
                </a:tc>
              </a:tr>
              <a:tr h="685800">
                <a:tc>
                  <a:txBody>
                    <a:bodyPr/>
                    <a:lstStyle/>
                    <a:p>
                      <a:r>
                        <a:rPr lang="sv-SE" sz="2400" b="1" dirty="0"/>
                        <a:t>Body</a:t>
                      </a:r>
                      <a:endParaRPr lang="sv-SE" sz="2400" dirty="0"/>
                    </a:p>
                  </a:txBody>
                  <a:tcPr anchor="ctr"/>
                </a:tc>
                <a:tc>
                  <a:txBody>
                    <a:bodyPr/>
                    <a:lstStyle/>
                    <a:p>
                      <a:pPr algn="l"/>
                      <a:r>
                        <a:rPr lang="sv-SE" sz="1800" dirty="0">
                          <a:solidFill>
                            <a:schemeClr val="tx1"/>
                          </a:solidFill>
                        </a:rPr>
                        <a:t>Thickness &amp; mouthfeel</a:t>
                      </a:r>
                    </a:p>
                  </a:txBody>
                  <a:tcPr anchor="ctr"/>
                </a:tc>
                <a:tc>
                  <a:txBody>
                    <a:bodyPr/>
                    <a:lstStyle/>
                    <a:p>
                      <a:pPr algn="l"/>
                      <a:r>
                        <a:rPr lang="sv-SE" sz="1800">
                          <a:solidFill>
                            <a:schemeClr val="tx1"/>
                          </a:solidFill>
                        </a:rPr>
                        <a:t>Light, Medium, Heavy</a:t>
                      </a:r>
                    </a:p>
                  </a:txBody>
                  <a:tcPr anchor="ctr"/>
                </a:tc>
              </a:tr>
              <a:tr h="685800">
                <a:tc>
                  <a:txBody>
                    <a:bodyPr/>
                    <a:lstStyle/>
                    <a:p>
                      <a:r>
                        <a:rPr lang="sv-SE" sz="2400" b="1" dirty="0"/>
                        <a:t>Balance</a:t>
                      </a:r>
                      <a:endParaRPr lang="sv-SE" sz="2400" dirty="0"/>
                    </a:p>
                  </a:txBody>
                  <a:tcPr anchor="ctr"/>
                </a:tc>
                <a:tc>
                  <a:txBody>
                    <a:bodyPr/>
                    <a:lstStyle/>
                    <a:p>
                      <a:pPr algn="l"/>
                      <a:r>
                        <a:rPr lang="sv-SE" sz="1800" dirty="0">
                          <a:solidFill>
                            <a:schemeClr val="tx1"/>
                          </a:solidFill>
                        </a:rPr>
                        <a:t>Harmony between attributes</a:t>
                      </a:r>
                    </a:p>
                  </a:txBody>
                  <a:tcPr anchor="ctr"/>
                </a:tc>
                <a:tc>
                  <a:txBody>
                    <a:bodyPr/>
                    <a:lstStyle/>
                    <a:p>
                      <a:pPr algn="l"/>
                      <a:r>
                        <a:rPr lang="sv-SE" sz="1800">
                          <a:solidFill>
                            <a:schemeClr val="tx1"/>
                          </a:solidFill>
                        </a:rPr>
                        <a:t>Well-balanced, Complex, Simple</a:t>
                      </a:r>
                    </a:p>
                  </a:txBody>
                  <a:tcPr anchor="ctr"/>
                </a:tc>
              </a:tr>
              <a:tr h="685800">
                <a:tc>
                  <a:txBody>
                    <a:bodyPr/>
                    <a:lstStyle/>
                    <a:p>
                      <a:r>
                        <a:rPr lang="sv-SE" sz="2400" b="1" dirty="0"/>
                        <a:t>Uniformity</a:t>
                      </a:r>
                      <a:endParaRPr lang="sv-SE" sz="2400" dirty="0"/>
                    </a:p>
                  </a:txBody>
                  <a:tcPr anchor="ctr"/>
                </a:tc>
                <a:tc>
                  <a:txBody>
                    <a:bodyPr/>
                    <a:lstStyle/>
                    <a:p>
                      <a:pPr algn="l"/>
                      <a:r>
                        <a:rPr lang="sv-SE" sz="1800" dirty="0">
                          <a:solidFill>
                            <a:schemeClr val="tx1"/>
                          </a:solidFill>
                        </a:rPr>
                        <a:t>Consistency across cups</a:t>
                      </a:r>
                    </a:p>
                  </a:txBody>
                  <a:tcPr anchor="ctr"/>
                </a:tc>
                <a:tc>
                  <a:txBody>
                    <a:bodyPr/>
                    <a:lstStyle/>
                    <a:p>
                      <a:pPr algn="l"/>
                      <a:r>
                        <a:rPr lang="sv-SE" sz="1800" dirty="0">
                          <a:solidFill>
                            <a:schemeClr val="tx1"/>
                          </a:solidFill>
                        </a:rPr>
                        <a:t>Consistent, Inconsistent</a:t>
                      </a:r>
                    </a:p>
                  </a:txBody>
                  <a:tcPr anchor="ctr"/>
                </a:tc>
              </a:tr>
              <a:tr h="685800">
                <a:tc>
                  <a:txBody>
                    <a:bodyPr/>
                    <a:lstStyle/>
                    <a:p>
                      <a:r>
                        <a:rPr lang="sv-SE" sz="2400" b="1" dirty="0"/>
                        <a:t>Clean Cup</a:t>
                      </a:r>
                      <a:endParaRPr lang="sv-SE" sz="2400" dirty="0"/>
                    </a:p>
                  </a:txBody>
                  <a:tcPr anchor="ctr"/>
                </a:tc>
                <a:tc>
                  <a:txBody>
                    <a:bodyPr/>
                    <a:lstStyle/>
                    <a:p>
                      <a:pPr algn="l"/>
                      <a:r>
                        <a:rPr lang="sv-SE" sz="1800" dirty="0">
                          <a:solidFill>
                            <a:schemeClr val="tx1"/>
                          </a:solidFill>
                        </a:rPr>
                        <a:t>Absence of defects/off-flavors</a:t>
                      </a:r>
                    </a:p>
                  </a:txBody>
                  <a:tcPr anchor="ctr"/>
                </a:tc>
                <a:tc>
                  <a:txBody>
                    <a:bodyPr/>
                    <a:lstStyle/>
                    <a:p>
                      <a:pPr algn="l"/>
                      <a:r>
                        <a:rPr lang="sv-SE" sz="1800" dirty="0">
                          <a:solidFill>
                            <a:schemeClr val="tx1"/>
                          </a:solidFill>
                        </a:rPr>
                        <a:t>Clean, Earthy, Musty</a:t>
                      </a:r>
                    </a:p>
                  </a:txBody>
                  <a:tcPr anchor="ctr"/>
                </a:tc>
              </a:tr>
              <a:tr h="685800">
                <a:tc>
                  <a:txBody>
                    <a:bodyPr/>
                    <a:lstStyle/>
                    <a:p>
                      <a:r>
                        <a:rPr lang="sv-SE" sz="2400" b="1" dirty="0"/>
                        <a:t>Sweetness</a:t>
                      </a:r>
                      <a:endParaRPr lang="sv-SE" sz="2400" dirty="0"/>
                    </a:p>
                  </a:txBody>
                  <a:tcPr anchor="ctr"/>
                </a:tc>
                <a:tc>
                  <a:txBody>
                    <a:bodyPr/>
                    <a:lstStyle/>
                    <a:p>
                      <a:pPr algn="l"/>
                      <a:r>
                        <a:rPr lang="sv-SE" sz="1800" dirty="0">
                          <a:solidFill>
                            <a:schemeClr val="tx1"/>
                          </a:solidFill>
                        </a:rPr>
                        <a:t>Natural sugars in coffee</a:t>
                      </a:r>
                    </a:p>
                  </a:txBody>
                  <a:tcPr anchor="ctr"/>
                </a:tc>
                <a:tc>
                  <a:txBody>
                    <a:bodyPr/>
                    <a:lstStyle/>
                    <a:p>
                      <a:pPr algn="l"/>
                      <a:r>
                        <a:rPr lang="sv-SE" sz="1800" dirty="0">
                          <a:solidFill>
                            <a:schemeClr val="tx1"/>
                          </a:solidFill>
                        </a:rPr>
                        <a:t>Caramel-like, Fruity, Floral</a:t>
                      </a:r>
                    </a:p>
                  </a:txBody>
                  <a:tcPr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28736"/>
          </a:xfrm>
          <a:blipFill>
            <a:blip r:embed="rId2"/>
            <a:tile tx="0" ty="0" sx="100000" sy="100000" flip="none" algn="tl"/>
          </a:blipFill>
          <a:ln w="38100">
            <a:solidFill>
              <a:srgbClr val="C00000"/>
            </a:solidFill>
          </a:ln>
        </p:spPr>
        <p:txBody>
          <a:bodyPr>
            <a:normAutofit/>
          </a:bodyPr>
          <a:lstStyle/>
          <a:p>
            <a:r>
              <a:rPr lang="en-IN" sz="6000" b="1" dirty="0" smtClean="0">
                <a:solidFill>
                  <a:srgbClr val="C00000"/>
                </a:solidFill>
                <a:latin typeface="Lucida Calligraphy" pitchFamily="66" charset="0"/>
              </a:rPr>
              <a:t>Flavour &amp; Aroma</a:t>
            </a:r>
            <a:endParaRPr lang="sv-SE" sz="6000" b="1" dirty="0">
              <a:solidFill>
                <a:srgbClr val="C00000"/>
              </a:solidFill>
              <a:latin typeface="Lucida Calligraphy" pitchFamily="66" charset="0"/>
            </a:endParaRPr>
          </a:p>
        </p:txBody>
      </p:sp>
      <p:pic>
        <p:nvPicPr>
          <p:cNvPr id="14338" name="Picture 2"/>
          <p:cNvPicPr>
            <a:picLocks noGrp="1" noChangeAspect="1" noChangeArrowheads="1"/>
          </p:cNvPicPr>
          <p:nvPr>
            <p:ph sz="half" idx="1"/>
          </p:nvPr>
        </p:nvPicPr>
        <p:blipFill>
          <a:blip r:embed="rId3"/>
          <a:srcRect/>
          <a:stretch>
            <a:fillRect/>
          </a:stretch>
        </p:blipFill>
        <p:spPr bwMode="auto">
          <a:xfrm>
            <a:off x="0" y="1428736"/>
            <a:ext cx="4714876" cy="5429264"/>
          </a:xfrm>
          <a:prstGeom prst="rect">
            <a:avLst/>
          </a:prstGeom>
          <a:noFill/>
          <a:ln w="38100">
            <a:solidFill>
              <a:srgbClr val="C00000"/>
            </a:solidFill>
            <a:miter lim="800000"/>
            <a:headEnd/>
            <a:tailEnd/>
          </a:ln>
          <a:effectLst/>
        </p:spPr>
      </p:pic>
      <p:pic>
        <p:nvPicPr>
          <p:cNvPr id="14340" name="Picture 4"/>
          <p:cNvPicPr>
            <a:picLocks noGrp="1" noChangeAspect="1" noChangeArrowheads="1"/>
          </p:cNvPicPr>
          <p:nvPr>
            <p:ph sz="half" idx="2"/>
          </p:nvPr>
        </p:nvPicPr>
        <p:blipFill>
          <a:blip r:embed="rId4"/>
          <a:srcRect/>
          <a:stretch>
            <a:fillRect/>
          </a:stretch>
        </p:blipFill>
        <p:spPr bwMode="auto">
          <a:xfrm>
            <a:off x="4786314" y="1428736"/>
            <a:ext cx="4357686" cy="5429264"/>
          </a:xfrm>
          <a:prstGeom prst="rect">
            <a:avLst/>
          </a:prstGeom>
          <a:noFill/>
          <a:ln w="38100">
            <a:solidFill>
              <a:srgbClr val="C00000"/>
            </a:solid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28736"/>
          </a:xfrm>
          <a:solidFill>
            <a:srgbClr val="FFCCCC"/>
          </a:solidFill>
          <a:ln w="19050">
            <a:solidFill>
              <a:schemeClr val="accent1"/>
            </a:solidFill>
          </a:ln>
        </p:spPr>
        <p:txBody>
          <a:bodyPr>
            <a:normAutofit/>
          </a:bodyPr>
          <a:lstStyle/>
          <a:p>
            <a:r>
              <a:rPr lang="en-IN" sz="4800" b="1" dirty="0" smtClean="0">
                <a:solidFill>
                  <a:schemeClr val="accent6">
                    <a:lumMod val="75000"/>
                  </a:schemeClr>
                </a:solidFill>
                <a:latin typeface="Lucida Calligraphy" pitchFamily="66" charset="0"/>
              </a:rPr>
              <a:t>Coffee  Processing Methods</a:t>
            </a:r>
            <a:endParaRPr lang="sv-SE" sz="4800" b="1" dirty="0">
              <a:solidFill>
                <a:schemeClr val="accent6">
                  <a:lumMod val="75000"/>
                </a:schemeClr>
              </a:solidFill>
              <a:latin typeface="Lucida Calligraphy" pitchFamily="66" charset="0"/>
            </a:endParaRPr>
          </a:p>
        </p:txBody>
      </p:sp>
      <p:pic>
        <p:nvPicPr>
          <p:cNvPr id="15362" name="Picture 2"/>
          <p:cNvPicPr>
            <a:picLocks noChangeAspect="1" noChangeArrowheads="1"/>
          </p:cNvPicPr>
          <p:nvPr/>
        </p:nvPicPr>
        <p:blipFill>
          <a:blip r:embed="rId2"/>
          <a:srcRect/>
          <a:stretch>
            <a:fillRect/>
          </a:stretch>
        </p:blipFill>
        <p:spPr bwMode="auto">
          <a:xfrm>
            <a:off x="0" y="1428736"/>
            <a:ext cx="9144000" cy="5429264"/>
          </a:xfrm>
          <a:prstGeom prst="rect">
            <a:avLst/>
          </a:prstGeom>
          <a:noFill/>
          <a:ln w="19050">
            <a:solidFill>
              <a:srgbClr val="C00000"/>
            </a:solid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4" name="TextBox 3"/>
          <p:cNvSpPr txBox="1"/>
          <p:nvPr/>
        </p:nvSpPr>
        <p:spPr>
          <a:xfrm>
            <a:off x="0" y="-285776"/>
            <a:ext cx="9144000" cy="7109639"/>
          </a:xfrm>
          <a:prstGeom prst="rect">
            <a:avLst/>
          </a:prstGeom>
          <a:noFill/>
        </p:spPr>
        <p:txBody>
          <a:bodyPr wrap="square" rtlCol="0">
            <a:spAutoFit/>
          </a:bodyPr>
          <a:lstStyle/>
          <a:p>
            <a:r>
              <a:rPr lang="en-IN" sz="4000" b="1" dirty="0" smtClean="0">
                <a:latin typeface="Verdana" pitchFamily="34" charset="0"/>
                <a:ea typeface="Verdana" pitchFamily="34" charset="0"/>
              </a:rPr>
              <a:t> </a:t>
            </a:r>
            <a:r>
              <a:rPr lang="en-IN" sz="3600" b="1" dirty="0" smtClean="0">
                <a:solidFill>
                  <a:schemeClr val="accent6"/>
                </a:solidFill>
                <a:latin typeface="Lucida Calligraphy" pitchFamily="66" charset="0"/>
                <a:ea typeface="Verdana" pitchFamily="34" charset="0"/>
              </a:rPr>
              <a:t>Other Attributes:</a:t>
            </a:r>
          </a:p>
          <a:p>
            <a:pPr>
              <a:buFont typeface="Wingdings" pitchFamily="2" charset="2"/>
              <a:buChar char="Ø"/>
            </a:pPr>
            <a:r>
              <a:rPr lang="en-IN" sz="2000" b="1" dirty="0" smtClean="0">
                <a:solidFill>
                  <a:srgbClr val="002060"/>
                </a:solidFill>
                <a:latin typeface="Bodoni MT" pitchFamily="18" charset="0"/>
                <a:ea typeface="Verdana" pitchFamily="34" charset="0"/>
              </a:rPr>
              <a:t> </a:t>
            </a:r>
            <a:r>
              <a:rPr lang="en-GB" b="1" dirty="0" smtClean="0">
                <a:solidFill>
                  <a:srgbClr val="002060"/>
                </a:solidFill>
                <a:ea typeface="Verdana" pitchFamily="34" charset="0"/>
              </a:rPr>
              <a:t>ID: A unique identifier assigned to each coffee lot for tracking and reference.</a:t>
            </a:r>
          </a:p>
          <a:p>
            <a:pPr>
              <a:buFont typeface="Wingdings" pitchFamily="2" charset="2"/>
              <a:buChar char="Ø"/>
            </a:pPr>
            <a:r>
              <a:rPr lang="en-GB" b="1" dirty="0" smtClean="0">
                <a:solidFill>
                  <a:srgbClr val="002060"/>
                </a:solidFill>
                <a:ea typeface="Verdana" pitchFamily="34" charset="0"/>
              </a:rPr>
              <a:t>  Country: The nation where the coffee is cultivated, influencing its flavour profile due to regional growing conditions.</a:t>
            </a:r>
          </a:p>
          <a:p>
            <a:pPr>
              <a:buFont typeface="Wingdings" pitchFamily="2" charset="2"/>
              <a:buChar char="Ø"/>
            </a:pPr>
            <a:r>
              <a:rPr lang="en-GB" b="1" dirty="0" smtClean="0">
                <a:solidFill>
                  <a:srgbClr val="002060"/>
                </a:solidFill>
                <a:ea typeface="Verdana" pitchFamily="34" charset="0"/>
              </a:rPr>
              <a:t>  Lot Number: A specific code assigned to a batch of coffee beans, aiding in traceability and quality control.</a:t>
            </a:r>
          </a:p>
          <a:p>
            <a:pPr>
              <a:buFont typeface="Wingdings" pitchFamily="2" charset="2"/>
              <a:buChar char="Ø"/>
            </a:pPr>
            <a:r>
              <a:rPr lang="en-GB" b="1" dirty="0" smtClean="0">
                <a:solidFill>
                  <a:srgbClr val="002060"/>
                </a:solidFill>
                <a:ea typeface="Verdana" pitchFamily="34" charset="0"/>
              </a:rPr>
              <a:t>  Altitude: The elevation at which coffee is grown; higher altitudes often result in beans with greater acidity and complex flavours.</a:t>
            </a:r>
          </a:p>
          <a:p>
            <a:pPr>
              <a:buFont typeface="Wingdings" pitchFamily="2" charset="2"/>
              <a:buChar char="Ø"/>
            </a:pPr>
            <a:r>
              <a:rPr lang="en-GB" b="1" dirty="0" smtClean="0">
                <a:solidFill>
                  <a:srgbClr val="002060"/>
                </a:solidFill>
                <a:ea typeface="Verdana" pitchFamily="34" charset="0"/>
              </a:rPr>
              <a:t>  Region: The specific area within a country where the coffee is produced, contributing distinct characteristics to the beans.</a:t>
            </a:r>
          </a:p>
          <a:p>
            <a:pPr>
              <a:buFont typeface="Wingdings" pitchFamily="2" charset="2"/>
              <a:buChar char="Ø"/>
            </a:pPr>
            <a:r>
              <a:rPr lang="en-GB" b="1" dirty="0" smtClean="0">
                <a:solidFill>
                  <a:srgbClr val="002060"/>
                </a:solidFill>
                <a:ea typeface="Verdana" pitchFamily="34" charset="0"/>
              </a:rPr>
              <a:t>  Number of Bags: The total count of coffee bags in a particular lot, indicating the batch size.</a:t>
            </a:r>
          </a:p>
          <a:p>
            <a:pPr>
              <a:buFont typeface="Wingdings" pitchFamily="2" charset="2"/>
              <a:buChar char="Ø"/>
            </a:pPr>
            <a:r>
              <a:rPr lang="en-GB" b="1" dirty="0" smtClean="0">
                <a:solidFill>
                  <a:srgbClr val="002060"/>
                </a:solidFill>
                <a:ea typeface="Verdana" pitchFamily="34" charset="0"/>
              </a:rPr>
              <a:t>  Bag Weight: The weight of an individual coffee bag, typically measured in kilograms or pounds.</a:t>
            </a:r>
          </a:p>
          <a:p>
            <a:pPr>
              <a:buFont typeface="Wingdings" pitchFamily="2" charset="2"/>
              <a:buChar char="Ø"/>
            </a:pPr>
            <a:r>
              <a:rPr lang="en-GB" b="1" dirty="0" smtClean="0">
                <a:solidFill>
                  <a:srgbClr val="002060"/>
                </a:solidFill>
                <a:ea typeface="Verdana" pitchFamily="34" charset="0"/>
              </a:rPr>
              <a:t>  In-Country Partner: Local organizations or individuals collaborating in the production or export of the coffee.</a:t>
            </a:r>
          </a:p>
          <a:p>
            <a:pPr>
              <a:buFont typeface="Wingdings" pitchFamily="2" charset="2"/>
              <a:buChar char="Ø"/>
            </a:pPr>
            <a:r>
              <a:rPr lang="en-GB" b="1" dirty="0" smtClean="0">
                <a:solidFill>
                  <a:srgbClr val="002060"/>
                </a:solidFill>
                <a:ea typeface="Verdana" pitchFamily="34" charset="0"/>
              </a:rPr>
              <a:t>  Variety: The specific subspecies or cultivar of the coffee plant, such as Bourbon  affecting taste and quality.</a:t>
            </a:r>
          </a:p>
          <a:p>
            <a:pPr lvl="0">
              <a:buFont typeface="Wingdings" pitchFamily="2" charset="2"/>
              <a:buChar char="Ø"/>
            </a:pPr>
            <a:r>
              <a:rPr lang="en-GB" b="1" dirty="0" smtClean="0">
                <a:solidFill>
                  <a:srgbClr val="002060"/>
                </a:solidFill>
                <a:ea typeface="Verdana" pitchFamily="34" charset="0"/>
              </a:rPr>
              <a:t>  Status: The current condition or classification of the coffee lot, such as 'pending grading' or 'ready for export’.</a:t>
            </a:r>
            <a:r>
              <a:rPr lang="sv-SE" b="1" dirty="0" smtClean="0">
                <a:solidFill>
                  <a:srgbClr val="002060"/>
                </a:solidFill>
                <a:ea typeface="Verdana" pitchFamily="34" charset="0"/>
                <a:cs typeface="Arial" charset="0"/>
              </a:rPr>
              <a:t> Grading Date: The date on which the coffee was evaluated for quality, determining its grade and market value.</a:t>
            </a:r>
          </a:p>
          <a:p>
            <a:pPr lvl="0">
              <a:buFont typeface="Wingdings" pitchFamily="2" charset="2"/>
              <a:buChar char="Ø"/>
            </a:pPr>
            <a:r>
              <a:rPr lang="sv-SE" b="1" dirty="0" smtClean="0">
                <a:solidFill>
                  <a:srgbClr val="002060"/>
                </a:solidFill>
                <a:ea typeface="Verdana" pitchFamily="34" charset="0"/>
                <a:cs typeface="Arial" charset="0"/>
              </a:rPr>
              <a:t> Grading Date: The date on which the coffee was evaluated for quality, determining its grade and market value.</a:t>
            </a:r>
          </a:p>
          <a:p>
            <a:pPr>
              <a:buFont typeface="Wingdings" pitchFamily="2" charset="2"/>
              <a:buChar char="Ø"/>
            </a:pPr>
            <a:endParaRPr lang="en-GB" dirty="0" smtClean="0">
              <a:latin typeface="Bodoni MT" pitchFamily="18" charset="0"/>
            </a:endParaRPr>
          </a:p>
          <a:p>
            <a:endParaRPr lang="sv-SE" dirty="0">
              <a:latin typeface="Bodoni MT" pitchFamily="18" charset="0"/>
              <a:ea typeface="Verdana"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4" name="TextBox 3"/>
          <p:cNvSpPr txBox="1"/>
          <p:nvPr/>
        </p:nvSpPr>
        <p:spPr>
          <a:xfrm>
            <a:off x="0" y="-214338"/>
            <a:ext cx="9144000" cy="707886"/>
          </a:xfrm>
          <a:prstGeom prst="rect">
            <a:avLst/>
          </a:prstGeom>
          <a:noFill/>
        </p:spPr>
        <p:txBody>
          <a:bodyPr wrap="square" rtlCol="0">
            <a:spAutoFit/>
          </a:bodyPr>
          <a:lstStyle/>
          <a:p>
            <a:r>
              <a:rPr lang="en-IN" sz="4000" b="1" dirty="0" smtClean="0">
                <a:latin typeface="Verdana" pitchFamily="34" charset="0"/>
                <a:ea typeface="Verdana" pitchFamily="34" charset="0"/>
              </a:rPr>
              <a:t> </a:t>
            </a:r>
            <a:r>
              <a:rPr lang="en-IN" sz="3600" b="1" dirty="0" smtClean="0">
                <a:solidFill>
                  <a:schemeClr val="accent6"/>
                </a:solidFill>
                <a:latin typeface="Lucida Calligraphy" pitchFamily="66" charset="0"/>
                <a:ea typeface="Verdana" pitchFamily="34" charset="0"/>
              </a:rPr>
              <a:t>Other Attributes</a:t>
            </a:r>
            <a:r>
              <a:rPr lang="en-IN" sz="4000" b="1" dirty="0" smtClean="0">
                <a:solidFill>
                  <a:schemeClr val="accent6"/>
                </a:solidFill>
                <a:latin typeface="Lucida Calligraphy" pitchFamily="66" charset="0"/>
                <a:ea typeface="Verdana" pitchFamily="34" charset="0"/>
              </a:rPr>
              <a:t>:</a:t>
            </a:r>
          </a:p>
        </p:txBody>
      </p:sp>
      <p:sp>
        <p:nvSpPr>
          <p:cNvPr id="34817" name="Rectangle 1"/>
          <p:cNvSpPr>
            <a:spLocks noChangeArrowheads="1"/>
          </p:cNvSpPr>
          <p:nvPr/>
        </p:nvSpPr>
        <p:spPr bwMode="auto">
          <a:xfrm>
            <a:off x="0" y="357166"/>
            <a:ext cx="9144000" cy="73558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Ø"/>
              <a:tabLst/>
            </a:pPr>
            <a:r>
              <a:rPr kumimoji="0" lang="sv-SE" b="0" i="0" u="none" strike="noStrike" cap="none" normalizeH="0" baseline="0" dirty="0" smtClean="0">
                <a:ln>
                  <a:noFill/>
                </a:ln>
                <a:solidFill>
                  <a:schemeClr val="tx1"/>
                </a:solidFill>
                <a:effectLst/>
                <a:cs typeface="Arial" charset="0"/>
              </a:rPr>
              <a:t>.</a:t>
            </a:r>
            <a:r>
              <a:rPr kumimoji="0" lang="sv-SE" sz="2000" b="1" i="0" u="none" strike="noStrike" cap="none" normalizeH="0" baseline="0" dirty="0" smtClean="0">
                <a:ln>
                  <a:noFill/>
                </a:ln>
                <a:solidFill>
                  <a:schemeClr val="tx1"/>
                </a:solidFill>
                <a:effectLst/>
                <a:cs typeface="Arial" charset="0"/>
              </a:rPr>
              <a:t>Moisture </a:t>
            </a:r>
            <a:r>
              <a:rPr kumimoji="0" lang="sv-SE" sz="2000" b="1" i="0" u="none" strike="noStrike" cap="none" normalizeH="0" baseline="0" dirty="0" smtClean="0">
                <a:ln>
                  <a:noFill/>
                </a:ln>
                <a:solidFill>
                  <a:schemeClr val="tx1"/>
                </a:solidFill>
                <a:effectLst/>
                <a:cs typeface="Arial" charset="0"/>
              </a:rPr>
              <a:t>Percentage</a:t>
            </a:r>
            <a:r>
              <a:rPr kumimoji="0" lang="sv-SE" sz="2000" b="0" i="0" u="none" strike="noStrike" cap="none" normalizeH="0" baseline="0" dirty="0" smtClean="0">
                <a:ln>
                  <a:noFill/>
                </a:ln>
                <a:solidFill>
                  <a:schemeClr val="tx1"/>
                </a:solidFill>
                <a:effectLst/>
                <a:cs typeface="Arial" charset="0"/>
              </a:rPr>
              <a:t>: The amount of moisture in the beans; optimal levels are crucial for preserving quality and preventing mold.</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sv-SE" sz="2000" b="1" i="0" u="none" strike="noStrike" cap="none" normalizeH="0" baseline="0" dirty="0" smtClean="0">
                <a:ln>
                  <a:noFill/>
                </a:ln>
                <a:solidFill>
                  <a:schemeClr val="tx1"/>
                </a:solidFill>
                <a:effectLst/>
                <a:cs typeface="Arial" charset="0"/>
              </a:rPr>
              <a:t> Quakers</a:t>
            </a:r>
            <a:r>
              <a:rPr kumimoji="0" lang="sv-SE" sz="2000" b="0" i="0" u="none" strike="noStrike" cap="none" normalizeH="0" baseline="0" dirty="0" smtClean="0">
                <a:ln>
                  <a:noFill/>
                </a:ln>
                <a:solidFill>
                  <a:schemeClr val="tx1"/>
                </a:solidFill>
                <a:effectLst/>
                <a:cs typeface="Arial" charset="0"/>
              </a:rPr>
              <a:t>: Underripe or defective beans that remain pale after roasting, negatively impacting flavor.</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sv-SE" sz="2000" b="1" i="0" u="none" strike="noStrike" cap="none" normalizeH="0" baseline="0" dirty="0" smtClean="0">
                <a:ln>
                  <a:noFill/>
                </a:ln>
                <a:solidFill>
                  <a:schemeClr val="tx1"/>
                </a:solidFill>
                <a:effectLst/>
                <a:cs typeface="Arial" charset="0"/>
              </a:rPr>
              <a:t> Color</a:t>
            </a:r>
            <a:r>
              <a:rPr kumimoji="0" lang="sv-SE" sz="2000" b="0" i="0" u="none" strike="noStrike" cap="none" normalizeH="0" baseline="0" dirty="0" smtClean="0">
                <a:ln>
                  <a:noFill/>
                </a:ln>
                <a:solidFill>
                  <a:schemeClr val="tx1"/>
                </a:solidFill>
                <a:effectLst/>
                <a:cs typeface="Arial" charset="0"/>
              </a:rPr>
              <a:t>: The appearance of the beans, which can indicate processing methods and potential defects.</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sv-SE" sz="2000" b="1" i="0" u="none" strike="noStrike" cap="none" normalizeH="0" baseline="0" dirty="0" smtClean="0">
                <a:ln>
                  <a:noFill/>
                </a:ln>
                <a:solidFill>
                  <a:schemeClr val="tx1"/>
                </a:solidFill>
                <a:effectLst/>
                <a:cs typeface="Arial" charset="0"/>
              </a:rPr>
              <a:t> Total Cup Points</a:t>
            </a:r>
            <a:r>
              <a:rPr kumimoji="0" lang="sv-SE" sz="2000" b="0" i="0" u="none" strike="noStrike" cap="none" normalizeH="0" baseline="0" dirty="0" smtClean="0">
                <a:ln>
                  <a:noFill/>
                </a:ln>
                <a:solidFill>
                  <a:schemeClr val="tx1"/>
                </a:solidFill>
                <a:effectLst/>
                <a:cs typeface="Arial" charset="0"/>
              </a:rPr>
              <a:t>: A score reflecting the overall sensory quality of the coffee, based on factors like aroma, flavor, and body.</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sv-SE" sz="2000" b="1" i="0" u="none" strike="noStrike" cap="none" normalizeH="0" baseline="0" dirty="0" smtClean="0">
                <a:ln>
                  <a:noFill/>
                </a:ln>
                <a:solidFill>
                  <a:schemeClr val="tx1"/>
                </a:solidFill>
                <a:effectLst/>
                <a:cs typeface="Arial" charset="0"/>
              </a:rPr>
              <a:t> Harvest Year</a:t>
            </a:r>
            <a:r>
              <a:rPr kumimoji="0" lang="sv-SE" sz="2000" b="0" i="0" u="none" strike="noStrike" cap="none" normalizeH="0" baseline="0" dirty="0" smtClean="0">
                <a:ln>
                  <a:noFill/>
                </a:ln>
                <a:solidFill>
                  <a:schemeClr val="tx1"/>
                </a:solidFill>
                <a:effectLst/>
                <a:cs typeface="Arial" charset="0"/>
              </a:rPr>
              <a:t>: The year in which the coffee cherries were harvested, affecting freshness and flavor.</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sv-SE" sz="2000" b="1" i="0" u="none" strike="noStrike" cap="none" normalizeH="0" baseline="0" dirty="0" smtClean="0">
                <a:ln>
                  <a:noFill/>
                </a:ln>
                <a:solidFill>
                  <a:schemeClr val="tx1"/>
                </a:solidFill>
                <a:effectLst/>
                <a:cs typeface="Arial" charset="0"/>
              </a:rPr>
              <a:t> Expiration</a:t>
            </a:r>
            <a:r>
              <a:rPr kumimoji="0" lang="sv-SE" sz="2000" b="0" i="0" u="none" strike="noStrike" cap="none" normalizeH="0" baseline="0" dirty="0" smtClean="0">
                <a:ln>
                  <a:noFill/>
                </a:ln>
                <a:solidFill>
                  <a:schemeClr val="tx1"/>
                </a:solidFill>
                <a:effectLst/>
                <a:cs typeface="Arial" charset="0"/>
              </a:rPr>
              <a:t>: The date by which the coffee is best consumed to maintain optimal quality.</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Ø"/>
              <a:tabLst/>
            </a:pPr>
            <a:r>
              <a:rPr kumimoji="0" lang="sv-SE" sz="2000" b="1" i="0" u="none" strike="noStrike" cap="none" normalizeH="0" baseline="0" dirty="0" smtClean="0">
                <a:ln>
                  <a:noFill/>
                </a:ln>
                <a:solidFill>
                  <a:schemeClr val="tx1"/>
                </a:solidFill>
                <a:effectLst/>
                <a:cs typeface="Arial" charset="0"/>
              </a:rPr>
              <a:t> Defects</a:t>
            </a:r>
            <a:r>
              <a:rPr kumimoji="0" lang="sv-SE" sz="2000" b="0" i="0" u="none" strike="noStrike" cap="none" normalizeH="0" baseline="0" dirty="0" smtClean="0">
                <a:ln>
                  <a:noFill/>
                </a:ln>
                <a:solidFill>
                  <a:schemeClr val="tx1"/>
                </a:solidFill>
                <a:effectLst/>
                <a:cs typeface="Arial" charset="0"/>
              </a:rPr>
              <a:t>: Flaws in the beans, such as insect damage or fermentation issues, that can degrade the coffee's quality.</a:t>
            </a:r>
          </a:p>
          <a:p>
            <a:pPr>
              <a:buFont typeface="Wingdings" pitchFamily="2" charset="2"/>
              <a:buChar char="Ø"/>
            </a:pPr>
            <a:r>
              <a:rPr lang="en-GB" sz="2000" b="1" dirty="0" smtClean="0"/>
              <a:t> Category One defects</a:t>
            </a:r>
            <a:r>
              <a:rPr lang="en-GB" sz="2000" dirty="0" smtClean="0"/>
              <a:t>; These are primary defects that can be perceived through visual inspection of the coffee beans. These defects include Black beans, sour beans, insect-damaged beans, fungus-damaged beans, etc.</a:t>
            </a:r>
          </a:p>
          <a:p>
            <a:pPr>
              <a:buFont typeface="Wingdings" pitchFamily="2" charset="2"/>
              <a:buChar char="Ø"/>
            </a:pPr>
            <a:r>
              <a:rPr lang="en-GB" sz="2000" b="1" dirty="0" smtClean="0"/>
              <a:t> Category Two defects </a:t>
            </a:r>
            <a:r>
              <a:rPr lang="en-GB" sz="2000" dirty="0" smtClean="0"/>
              <a:t>; These are secondary defects that are more subtle and can only be detected through tasting. These defects include Over-fermentation, staleness, rancidness, chemical taste, etc.</a:t>
            </a:r>
          </a:p>
          <a:p>
            <a:r>
              <a:rPr lang="en-GB" dirty="0" smtClean="0"/>
              <a:t/>
            </a:r>
            <a:br>
              <a:rPr lang="en-GB" dirty="0" smtClean="0"/>
            </a:br>
            <a:endParaRPr lang="en-GB" dirty="0" smtClean="0"/>
          </a:p>
          <a:p>
            <a:r>
              <a:rPr lang="en-GB" dirty="0" smtClean="0"/>
              <a:t/>
            </a:r>
            <a:br>
              <a:rPr lang="en-GB" dirty="0" smtClean="0"/>
            </a:br>
            <a:endParaRPr kumimoji="0" lang="sv-SE" b="0" i="0" u="none" strike="noStrike" cap="none" normalizeH="0" baseline="0" dirty="0" smtClean="0">
              <a:ln>
                <a:noFill/>
              </a:ln>
              <a:solidFill>
                <a:schemeClr val="tx1"/>
              </a:solidFill>
              <a:effectLst/>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a:blip r:embed="rId2"/>
          <a:srcRect/>
          <a:stretch>
            <a:fillRect/>
          </a:stretch>
        </p:blipFill>
        <p:spPr bwMode="auto">
          <a:xfrm>
            <a:off x="0" y="1285860"/>
            <a:ext cx="4500562" cy="5572140"/>
          </a:xfrm>
          <a:prstGeom prst="rect">
            <a:avLst/>
          </a:prstGeom>
          <a:noFill/>
          <a:ln w="9525">
            <a:noFill/>
            <a:miter lim="800000"/>
            <a:headEnd/>
            <a:tailEnd/>
          </a:ln>
          <a:effectLst/>
        </p:spPr>
      </p:pic>
      <p:pic>
        <p:nvPicPr>
          <p:cNvPr id="3079" name="Picture 7"/>
          <p:cNvPicPr>
            <a:picLocks noChangeAspect="1" noChangeArrowheads="1"/>
          </p:cNvPicPr>
          <p:nvPr/>
        </p:nvPicPr>
        <p:blipFill>
          <a:blip r:embed="rId3"/>
          <a:srcRect/>
          <a:stretch>
            <a:fillRect/>
          </a:stretch>
        </p:blipFill>
        <p:spPr bwMode="auto">
          <a:xfrm>
            <a:off x="4572000" y="3810000"/>
            <a:ext cx="4143404" cy="2833710"/>
          </a:xfrm>
          <a:prstGeom prst="rect">
            <a:avLst/>
          </a:prstGeom>
          <a:noFill/>
          <a:ln w="9525">
            <a:noFill/>
            <a:miter lim="800000"/>
            <a:headEnd/>
            <a:tailEnd/>
          </a:ln>
          <a:effectLst/>
        </p:spPr>
      </p:pic>
      <p:pic>
        <p:nvPicPr>
          <p:cNvPr id="11" name="Picture 7"/>
          <p:cNvPicPr>
            <a:picLocks noChangeAspect="1" noChangeArrowheads="1"/>
          </p:cNvPicPr>
          <p:nvPr/>
        </p:nvPicPr>
        <p:blipFill>
          <a:blip r:embed="rId3"/>
          <a:srcRect/>
          <a:stretch>
            <a:fillRect/>
          </a:stretch>
        </p:blipFill>
        <p:spPr bwMode="auto">
          <a:xfrm>
            <a:off x="4572000" y="3786190"/>
            <a:ext cx="4143404" cy="2833710"/>
          </a:xfrm>
          <a:prstGeom prst="rect">
            <a:avLst/>
          </a:prstGeom>
          <a:noFill/>
          <a:ln w="9525">
            <a:noFill/>
            <a:miter lim="800000"/>
            <a:headEnd/>
            <a:tailEnd/>
          </a:ln>
          <a:effectLst/>
        </p:spPr>
      </p:pic>
      <p:pic>
        <p:nvPicPr>
          <p:cNvPr id="12" name="Picture 7"/>
          <p:cNvPicPr>
            <a:picLocks noChangeAspect="1" noChangeArrowheads="1"/>
          </p:cNvPicPr>
          <p:nvPr/>
        </p:nvPicPr>
        <p:blipFill>
          <a:blip r:embed="rId3"/>
          <a:srcRect/>
          <a:stretch>
            <a:fillRect/>
          </a:stretch>
        </p:blipFill>
        <p:spPr bwMode="auto">
          <a:xfrm>
            <a:off x="4572000" y="3714752"/>
            <a:ext cx="4143404" cy="2833710"/>
          </a:xfrm>
          <a:prstGeom prst="rect">
            <a:avLst/>
          </a:prstGeom>
          <a:noFill/>
          <a:ln w="9525">
            <a:noFill/>
            <a:miter lim="800000"/>
            <a:headEnd/>
            <a:tailEnd/>
          </a:ln>
          <a:effectLst/>
        </p:spPr>
      </p:pic>
      <p:pic>
        <p:nvPicPr>
          <p:cNvPr id="13" name="Picture 7"/>
          <p:cNvPicPr>
            <a:picLocks noChangeAspect="1" noChangeArrowheads="1"/>
          </p:cNvPicPr>
          <p:nvPr/>
        </p:nvPicPr>
        <p:blipFill>
          <a:blip r:embed="rId3"/>
          <a:srcRect/>
          <a:stretch>
            <a:fillRect/>
          </a:stretch>
        </p:blipFill>
        <p:spPr bwMode="auto">
          <a:xfrm>
            <a:off x="4500562" y="1285860"/>
            <a:ext cx="4643438" cy="5572140"/>
          </a:xfrm>
          <a:prstGeom prst="rect">
            <a:avLst/>
          </a:prstGeom>
          <a:noFill/>
          <a:ln w="9525">
            <a:noFill/>
            <a:miter lim="800000"/>
            <a:headEnd/>
            <a:tailEnd/>
          </a:ln>
          <a:effectLst/>
        </p:spPr>
      </p:pic>
      <p:sp>
        <p:nvSpPr>
          <p:cNvPr id="14" name="Title 13"/>
          <p:cNvSpPr>
            <a:spLocks noGrp="1"/>
          </p:cNvSpPr>
          <p:nvPr>
            <p:ph type="title"/>
          </p:nvPr>
        </p:nvSpPr>
        <p:spPr>
          <a:xfrm>
            <a:off x="0" y="0"/>
            <a:ext cx="9144000" cy="1417638"/>
          </a:xfrm>
        </p:spPr>
        <p:txBody>
          <a:bodyPr>
            <a:normAutofit/>
          </a:bodyPr>
          <a:lstStyle/>
          <a:p>
            <a:r>
              <a:rPr lang="en-IN" sz="6000" b="1" dirty="0" smtClean="0">
                <a:solidFill>
                  <a:schemeClr val="accent6">
                    <a:lumMod val="75000"/>
                  </a:schemeClr>
                </a:solidFill>
                <a:latin typeface="Gabriola" pitchFamily="82" charset="0"/>
              </a:rPr>
              <a:t>Data Preprocessing &amp; Feature Scaling</a:t>
            </a:r>
            <a:endParaRPr lang="sv-SE" sz="6000" b="1" dirty="0">
              <a:solidFill>
                <a:schemeClr val="accent6">
                  <a:lumMod val="75000"/>
                </a:schemeClr>
              </a:solidFill>
              <a:latin typeface="Gabriola"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714404"/>
            <a:ext cx="9144000" cy="7572404"/>
          </a:xfrm>
          <a:prstGeom prst="rect">
            <a:avLst/>
          </a:prstGeom>
          <a:noFill/>
          <a:ln w="38100">
            <a:solidFill>
              <a:schemeClr val="accent2"/>
            </a:solidFill>
            <a:miter lim="800000"/>
            <a:headEnd/>
            <a:tailEnd/>
          </a:ln>
          <a:effectLst/>
        </p:spPr>
      </p:pic>
      <p:sp>
        <p:nvSpPr>
          <p:cNvPr id="4" name="TextBox 3"/>
          <p:cNvSpPr txBox="1"/>
          <p:nvPr/>
        </p:nvSpPr>
        <p:spPr>
          <a:xfrm>
            <a:off x="714348" y="1142984"/>
            <a:ext cx="7858180" cy="707886"/>
          </a:xfrm>
          <a:prstGeom prst="rect">
            <a:avLst/>
          </a:prstGeom>
          <a:noFill/>
        </p:spPr>
        <p:txBody>
          <a:bodyPr wrap="square" rtlCol="0">
            <a:spAutoFit/>
          </a:bodyPr>
          <a:lstStyle/>
          <a:p>
            <a:r>
              <a:rPr lang="en-IN" sz="4000" b="1" dirty="0" smtClean="0">
                <a:latin typeface="Verdana" pitchFamily="34" charset="0"/>
                <a:ea typeface="Verdana" pitchFamily="34" charset="0"/>
              </a:rPr>
              <a:t>                </a:t>
            </a:r>
            <a:endParaRPr lang="sv-SE" sz="2400" dirty="0">
              <a:latin typeface="+mj-lt"/>
              <a:ea typeface="Verdana" pitchFamily="34" charset="0"/>
            </a:endParaRPr>
          </a:p>
        </p:txBody>
      </p:sp>
      <p:sp>
        <p:nvSpPr>
          <p:cNvPr id="5" name="Title 4"/>
          <p:cNvSpPr>
            <a:spLocks noGrp="1"/>
          </p:cNvSpPr>
          <p:nvPr>
            <p:ph type="ctrTitle"/>
          </p:nvPr>
        </p:nvSpPr>
        <p:spPr>
          <a:xfrm>
            <a:off x="0" y="-714403"/>
            <a:ext cx="9144000" cy="1285883"/>
          </a:xfrm>
        </p:spPr>
        <p:txBody>
          <a:bodyPr>
            <a:normAutofit/>
          </a:bodyPr>
          <a:lstStyle/>
          <a:p>
            <a:pPr algn="l"/>
            <a:r>
              <a:rPr lang="en-IN" sz="2800" b="1" dirty="0" smtClean="0">
                <a:solidFill>
                  <a:schemeClr val="accent6">
                    <a:lumMod val="75000"/>
                  </a:schemeClr>
                </a:solidFill>
                <a:latin typeface="Lucida Calligraphy" pitchFamily="66" charset="0"/>
              </a:rPr>
              <a:t>Data Preprocessing in Power Query Editor:</a:t>
            </a:r>
            <a:endParaRPr lang="sv-SE" sz="2800" b="1" dirty="0">
              <a:solidFill>
                <a:schemeClr val="accent6">
                  <a:lumMod val="75000"/>
                </a:schemeClr>
              </a:solidFill>
              <a:latin typeface="Lucida Calligraphy" pitchFamily="66" charset="0"/>
            </a:endParaRPr>
          </a:p>
        </p:txBody>
      </p:sp>
      <p:sp>
        <p:nvSpPr>
          <p:cNvPr id="6" name="Subtitle 5"/>
          <p:cNvSpPr>
            <a:spLocks noGrp="1"/>
          </p:cNvSpPr>
          <p:nvPr>
            <p:ph type="subTitle" idx="1"/>
          </p:nvPr>
        </p:nvSpPr>
        <p:spPr>
          <a:xfrm>
            <a:off x="0" y="785794"/>
            <a:ext cx="9144000" cy="6072206"/>
          </a:xfrm>
        </p:spPr>
        <p:txBody>
          <a:bodyPr>
            <a:normAutofit/>
          </a:bodyPr>
          <a:lstStyle/>
          <a:p>
            <a:pPr marL="514350" indent="-514350" algn="l">
              <a:buFont typeface="Wingdings" pitchFamily="2" charset="2"/>
              <a:buChar char="Ø"/>
            </a:pPr>
            <a:r>
              <a:rPr lang="en-GB" sz="2800" b="1" dirty="0" smtClean="0">
                <a:solidFill>
                  <a:srgbClr val="002060"/>
                </a:solidFill>
                <a:latin typeface="Gabriola" pitchFamily="82" charset="0"/>
              </a:rPr>
              <a:t>Country of Origin – Renamed the column to country for consistency.</a:t>
            </a:r>
          </a:p>
          <a:p>
            <a:pPr marL="514350" indent="-514350" algn="l">
              <a:buFont typeface="Wingdings" pitchFamily="2" charset="2"/>
              <a:buChar char="Ø"/>
            </a:pPr>
            <a:r>
              <a:rPr lang="en-GB" sz="2800" b="1" dirty="0" smtClean="0">
                <a:solidFill>
                  <a:srgbClr val="002060"/>
                </a:solidFill>
                <a:latin typeface="Gabriola" pitchFamily="82" charset="0"/>
              </a:rPr>
              <a:t> Lot Number – Filled down null values  and translated Chinese to English. </a:t>
            </a:r>
          </a:p>
          <a:p>
            <a:pPr marL="514350" indent="-514350" algn="l">
              <a:buFont typeface="Wingdings" pitchFamily="2" charset="2"/>
              <a:buChar char="Ø"/>
            </a:pPr>
            <a:r>
              <a:rPr lang="en-GB" sz="2800" b="1" dirty="0" smtClean="0">
                <a:solidFill>
                  <a:srgbClr val="002060"/>
                </a:solidFill>
                <a:latin typeface="Gabriola" pitchFamily="82" charset="0"/>
              </a:rPr>
              <a:t> Altitude – Split into twice &amp; created 3 columns, one delimiter column deleted, converted data type to number - only one blank in altitude.1, replaced blank to null, 1blank filled with fill down. – data type to whole number for both columns. - created a new column with condition calculating average of range, if there is a range in altitude.</a:t>
            </a:r>
          </a:p>
          <a:p>
            <a:pPr marL="514350" indent="-514350" algn="l">
              <a:buFont typeface="Wingdings" pitchFamily="2" charset="2"/>
              <a:buChar char="Ø"/>
            </a:pPr>
            <a:r>
              <a:rPr lang="en-GB" sz="2800" b="1" dirty="0" smtClean="0">
                <a:solidFill>
                  <a:srgbClr val="002060"/>
                </a:solidFill>
                <a:latin typeface="Gabriola" pitchFamily="82" charset="0"/>
              </a:rPr>
              <a:t> Region - Removed empty rows, reducing the dataset from 207 rows to 205. Translated Chinese text into English for consistency.</a:t>
            </a:r>
          </a:p>
          <a:p>
            <a:pPr marL="514350" indent="-514350" algn="l">
              <a:buFont typeface="Wingdings" pitchFamily="2" charset="2"/>
              <a:buChar char="Ø"/>
            </a:pPr>
            <a:r>
              <a:rPr lang="en-GB" sz="2800" b="1" dirty="0" smtClean="0">
                <a:solidFill>
                  <a:srgbClr val="002060"/>
                </a:solidFill>
                <a:latin typeface="Gabriola" pitchFamily="82" charset="0"/>
              </a:rPr>
              <a:t> Number of Bags – No changes required.</a:t>
            </a:r>
          </a:p>
          <a:p>
            <a:pPr marL="514350" indent="-514350" algn="l">
              <a:buFont typeface="Wingdings" pitchFamily="2" charset="2"/>
              <a:buChar char="Ø"/>
            </a:pPr>
            <a:r>
              <a:rPr lang="en-GB" sz="2800" b="1" dirty="0" smtClean="0">
                <a:solidFill>
                  <a:srgbClr val="002060"/>
                </a:solidFill>
                <a:latin typeface="Gabriola" pitchFamily="82" charset="0"/>
              </a:rPr>
              <a:t> Bag Weight - Extracted kg from weight values and converted them to whole numbers</a:t>
            </a:r>
            <a:r>
              <a:rPr lang="en-GB" sz="2400" dirty="0" smtClean="0">
                <a:solidFill>
                  <a:schemeClr val="tx1"/>
                </a:solidFill>
              </a:rPr>
              <a:t>.</a:t>
            </a:r>
            <a:endParaRPr lang="sv-SE" sz="24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714404"/>
            <a:ext cx="9144000" cy="7572404"/>
          </a:xfrm>
          <a:prstGeom prst="rect">
            <a:avLst/>
          </a:prstGeom>
          <a:noFill/>
          <a:ln w="38100">
            <a:solidFill>
              <a:schemeClr val="accent2"/>
            </a:solidFill>
            <a:miter lim="800000"/>
            <a:headEnd/>
            <a:tailEnd/>
          </a:ln>
          <a:effectLst/>
        </p:spPr>
      </p:pic>
      <p:sp>
        <p:nvSpPr>
          <p:cNvPr id="4" name="TextBox 3"/>
          <p:cNvSpPr txBox="1"/>
          <p:nvPr/>
        </p:nvSpPr>
        <p:spPr>
          <a:xfrm>
            <a:off x="714348" y="1142984"/>
            <a:ext cx="7858180" cy="707886"/>
          </a:xfrm>
          <a:prstGeom prst="rect">
            <a:avLst/>
          </a:prstGeom>
          <a:noFill/>
        </p:spPr>
        <p:txBody>
          <a:bodyPr wrap="square" rtlCol="0">
            <a:spAutoFit/>
          </a:bodyPr>
          <a:lstStyle/>
          <a:p>
            <a:r>
              <a:rPr lang="en-IN" sz="4000" b="1" dirty="0" smtClean="0">
                <a:latin typeface="Verdana" pitchFamily="34" charset="0"/>
                <a:ea typeface="Verdana" pitchFamily="34" charset="0"/>
              </a:rPr>
              <a:t>                </a:t>
            </a:r>
            <a:endParaRPr lang="sv-SE" sz="2400" dirty="0">
              <a:latin typeface="+mj-lt"/>
              <a:ea typeface="Verdana" pitchFamily="34" charset="0"/>
            </a:endParaRPr>
          </a:p>
        </p:txBody>
      </p:sp>
      <p:sp>
        <p:nvSpPr>
          <p:cNvPr id="5" name="Title 4"/>
          <p:cNvSpPr>
            <a:spLocks noGrp="1"/>
          </p:cNvSpPr>
          <p:nvPr>
            <p:ph type="ctrTitle"/>
          </p:nvPr>
        </p:nvSpPr>
        <p:spPr>
          <a:xfrm>
            <a:off x="0" y="-714403"/>
            <a:ext cx="9144000" cy="1285883"/>
          </a:xfrm>
        </p:spPr>
        <p:txBody>
          <a:bodyPr>
            <a:noAutofit/>
          </a:bodyPr>
          <a:lstStyle/>
          <a:p>
            <a:pPr algn="l"/>
            <a:r>
              <a:rPr lang="en-IN" sz="2800" b="1" dirty="0" smtClean="0">
                <a:solidFill>
                  <a:schemeClr val="accent6">
                    <a:lumMod val="75000"/>
                  </a:schemeClr>
                </a:solidFill>
                <a:latin typeface="Lucida Calligraphy" pitchFamily="66" charset="0"/>
              </a:rPr>
              <a:t>Data Preprocessing in Power Query Editor:</a:t>
            </a:r>
            <a:endParaRPr lang="sv-SE" sz="2800" b="1" dirty="0">
              <a:solidFill>
                <a:schemeClr val="accent6">
                  <a:lumMod val="75000"/>
                </a:schemeClr>
              </a:solidFill>
              <a:latin typeface="Lucida Calligraphy" pitchFamily="66" charset="0"/>
            </a:endParaRPr>
          </a:p>
        </p:txBody>
      </p:sp>
      <p:sp>
        <p:nvSpPr>
          <p:cNvPr id="6" name="Subtitle 5"/>
          <p:cNvSpPr>
            <a:spLocks noGrp="1"/>
          </p:cNvSpPr>
          <p:nvPr>
            <p:ph type="subTitle" idx="1"/>
          </p:nvPr>
        </p:nvSpPr>
        <p:spPr>
          <a:xfrm>
            <a:off x="0" y="785794"/>
            <a:ext cx="9144000" cy="6072206"/>
          </a:xfrm>
        </p:spPr>
        <p:txBody>
          <a:bodyPr>
            <a:normAutofit/>
          </a:bodyPr>
          <a:lstStyle/>
          <a:p>
            <a:pPr marL="514350" indent="-514350" algn="l">
              <a:buFont typeface="Wingdings" pitchFamily="2" charset="2"/>
              <a:buChar char="Ø"/>
            </a:pPr>
            <a:r>
              <a:rPr lang="en-GB" sz="2800" b="1" dirty="0" smtClean="0">
                <a:solidFill>
                  <a:srgbClr val="002060"/>
                </a:solidFill>
                <a:latin typeface="Gabriola" pitchFamily="82" charset="0"/>
              </a:rPr>
              <a:t> Country Partner - Translated Chinese text to English.</a:t>
            </a:r>
          </a:p>
          <a:p>
            <a:pPr marL="514350" indent="-514350" algn="l">
              <a:buFont typeface="Wingdings" pitchFamily="2" charset="2"/>
              <a:buChar char="Ø"/>
            </a:pPr>
            <a:r>
              <a:rPr lang="en-GB" sz="2800" b="1" dirty="0" smtClean="0">
                <a:solidFill>
                  <a:srgbClr val="002060"/>
                </a:solidFill>
                <a:latin typeface="Gabriola" pitchFamily="82" charset="0"/>
              </a:rPr>
              <a:t> Grading Date – Removed st, th, rd, nd with space, corrected “Augu” to “August” and changed the data type to Date. </a:t>
            </a:r>
          </a:p>
          <a:p>
            <a:pPr marL="514350" indent="-514350" algn="l">
              <a:buFont typeface="Wingdings" pitchFamily="2" charset="2"/>
              <a:buChar char="Ø"/>
            </a:pPr>
            <a:r>
              <a:rPr lang="en-GB" sz="2800" b="1" dirty="0" smtClean="0">
                <a:solidFill>
                  <a:srgbClr val="002060"/>
                </a:solidFill>
                <a:latin typeface="Gabriola" pitchFamily="82" charset="0"/>
              </a:rPr>
              <a:t> Variety - Replace blanks with null, fill down the null, also there were unknown &amp; unknown rows , but from country Taiwan only.</a:t>
            </a:r>
          </a:p>
          <a:p>
            <a:pPr marL="514350" indent="-514350" algn="l">
              <a:buFont typeface="Wingdings" pitchFamily="2" charset="2"/>
              <a:buChar char="Ø"/>
            </a:pPr>
            <a:r>
              <a:rPr lang="en-GB" sz="2800" b="1" dirty="0" smtClean="0">
                <a:solidFill>
                  <a:srgbClr val="002060"/>
                </a:solidFill>
                <a:latin typeface="Gabriola" pitchFamily="82" charset="0"/>
              </a:rPr>
              <a:t> Processing Method- Replaced blanks with null, fill down the null.</a:t>
            </a:r>
          </a:p>
          <a:p>
            <a:pPr marL="514350" indent="-514350" algn="l">
              <a:buFont typeface="Wingdings" pitchFamily="2" charset="2"/>
              <a:buChar char="Ø"/>
            </a:pPr>
            <a:r>
              <a:rPr lang="en-GB" sz="2800" b="1" dirty="0" smtClean="0">
                <a:solidFill>
                  <a:srgbClr val="002060"/>
                </a:solidFill>
                <a:latin typeface="Gabriola" pitchFamily="82" charset="0"/>
              </a:rPr>
              <a:t> Color - Corrected  text inconsistencies.</a:t>
            </a:r>
          </a:p>
          <a:p>
            <a:pPr marL="514350" indent="-514350" algn="l">
              <a:buFont typeface="Wingdings" pitchFamily="2" charset="2"/>
              <a:buChar char="Ø"/>
            </a:pPr>
            <a:r>
              <a:rPr lang="en-GB" sz="2800" b="1" dirty="0" smtClean="0">
                <a:solidFill>
                  <a:srgbClr val="002060"/>
                </a:solidFill>
                <a:latin typeface="Gabriola" pitchFamily="82" charset="0"/>
              </a:rPr>
              <a:t>  Expiration Date – Fixed text errors and  changed the data type of Date.</a:t>
            </a:r>
          </a:p>
          <a:p>
            <a:pPr marL="514350" indent="-514350" algn="l">
              <a:buFont typeface="Wingdings" pitchFamily="2" charset="2"/>
              <a:buChar char="Ø"/>
            </a:pPr>
            <a:r>
              <a:rPr lang="en-GB" sz="2800" b="1" dirty="0" smtClean="0">
                <a:solidFill>
                  <a:srgbClr val="002060"/>
                </a:solidFill>
                <a:latin typeface="Gabriola" pitchFamily="82" charset="0"/>
              </a:rPr>
              <a:t> All remaining columns – Verified as clean, with no errors.</a:t>
            </a:r>
            <a:endParaRPr lang="sv-SE" sz="2800" b="1" dirty="0">
              <a:solidFill>
                <a:srgbClr val="002060"/>
              </a:solidFill>
              <a:latin typeface="Gabriola"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3174" y="0"/>
            <a:ext cx="6500826" cy="1571612"/>
          </a:xfrm>
          <a:solidFill>
            <a:schemeClr val="bg2"/>
          </a:solidFill>
          <a:ln w="28575">
            <a:solidFill>
              <a:schemeClr val="bg2"/>
            </a:solidFill>
            <a:prstDash val="solid"/>
          </a:ln>
        </p:spPr>
        <p:txBody>
          <a:bodyPr>
            <a:noAutofit/>
          </a:bodyPr>
          <a:lstStyle/>
          <a:p>
            <a:pPr algn="l"/>
            <a:r>
              <a:rPr lang="en-IN" sz="4800" b="1" dirty="0" smtClean="0">
                <a:solidFill>
                  <a:schemeClr val="accent6">
                    <a:lumMod val="75000"/>
                  </a:schemeClr>
                </a:solidFill>
                <a:latin typeface="Lucida Calligraphy" pitchFamily="66" charset="0"/>
              </a:rPr>
              <a:t>Project  overview </a:t>
            </a:r>
            <a:r>
              <a:rPr lang="en-IN" sz="5400" b="1" dirty="0" smtClean="0">
                <a:latin typeface="Lucida Calligraphy" pitchFamily="66" charset="0"/>
              </a:rPr>
              <a:t>:</a:t>
            </a:r>
            <a:endParaRPr lang="sv-SE" sz="5400" b="1" dirty="0">
              <a:latin typeface="Lucida Calligraphy" pitchFamily="66" charset="0"/>
            </a:endParaRPr>
          </a:p>
        </p:txBody>
      </p:sp>
      <p:sp>
        <p:nvSpPr>
          <p:cNvPr id="5" name="Subtitle 4"/>
          <p:cNvSpPr>
            <a:spLocks noGrp="1"/>
          </p:cNvSpPr>
          <p:nvPr>
            <p:ph type="subTitle" idx="1"/>
          </p:nvPr>
        </p:nvSpPr>
        <p:spPr>
          <a:xfrm>
            <a:off x="3214678" y="1428736"/>
            <a:ext cx="5929322" cy="5429264"/>
          </a:xfrm>
          <a:ln w="28575">
            <a:solidFill>
              <a:schemeClr val="bg2"/>
            </a:solidFill>
          </a:ln>
        </p:spPr>
        <p:txBody>
          <a:bodyPr>
            <a:normAutofit fontScale="92500" lnSpcReduction="10000"/>
          </a:bodyPr>
          <a:lstStyle/>
          <a:p>
            <a:pPr algn="l">
              <a:buFont typeface="Wingdings" pitchFamily="2" charset="2"/>
              <a:buChar char="Ø"/>
            </a:pPr>
            <a:endParaRPr lang="en-IN" sz="2800" b="1" dirty="0" smtClean="0">
              <a:solidFill>
                <a:srgbClr val="002060"/>
              </a:solidFill>
              <a:latin typeface="Gabriola" pitchFamily="82" charset="0"/>
              <a:ea typeface="Verdana" pitchFamily="34" charset="0"/>
            </a:endParaRPr>
          </a:p>
          <a:p>
            <a:pPr algn="l">
              <a:buFont typeface="Wingdings" pitchFamily="2" charset="2"/>
              <a:buChar char="Ø"/>
            </a:pPr>
            <a:r>
              <a:rPr lang="en-IN" sz="2800" b="1" dirty="0" smtClean="0">
                <a:solidFill>
                  <a:srgbClr val="002060"/>
                </a:solidFill>
                <a:latin typeface="Gabriola" pitchFamily="82" charset="0"/>
                <a:ea typeface="Verdana" pitchFamily="34" charset="0"/>
              </a:rPr>
              <a:t> </a:t>
            </a:r>
            <a:r>
              <a:rPr lang="en-IN" sz="2800" b="1" dirty="0" smtClean="0">
                <a:solidFill>
                  <a:srgbClr val="002060"/>
                </a:solidFill>
                <a:latin typeface="Gabriola" pitchFamily="82" charset="0"/>
                <a:ea typeface="Arial Unicode MS" pitchFamily="34" charset="-128"/>
                <a:cs typeface="Arial Unicode MS" pitchFamily="34" charset="-128"/>
              </a:rPr>
              <a:t>The primary objective of this project is to    conduct a comprehensive analysis to understand the factors that contribute to coffee quality and improve overall quality of coffee.</a:t>
            </a:r>
          </a:p>
          <a:p>
            <a:pPr algn="l"/>
            <a:endParaRPr lang="en-IN" sz="2800" b="1" dirty="0" smtClean="0">
              <a:solidFill>
                <a:srgbClr val="002060"/>
              </a:solidFill>
              <a:latin typeface="Gabriola" pitchFamily="82" charset="0"/>
              <a:ea typeface="Arial Unicode MS" pitchFamily="34" charset="-128"/>
              <a:cs typeface="Arial Unicode MS" pitchFamily="34" charset="-128"/>
            </a:endParaRPr>
          </a:p>
          <a:p>
            <a:pPr algn="l">
              <a:buFont typeface="Wingdings" pitchFamily="2" charset="2"/>
              <a:buChar char="Ø"/>
            </a:pPr>
            <a:r>
              <a:rPr lang="en-IN" sz="2800" b="1" dirty="0" smtClean="0">
                <a:solidFill>
                  <a:srgbClr val="002060"/>
                </a:solidFill>
                <a:latin typeface="Gabriola" pitchFamily="82" charset="0"/>
                <a:ea typeface="Arial Unicode MS" pitchFamily="34" charset="-128"/>
                <a:cs typeface="Arial Unicode MS" pitchFamily="34" charset="-128"/>
              </a:rPr>
              <a:t> By systematically evaluating various parameters such as flavour, aroma, Body, consistency etc,. The project aims to identify key factors influencing coffee quality.</a:t>
            </a:r>
          </a:p>
          <a:p>
            <a:pPr algn="l"/>
            <a:endParaRPr lang="en-IN" sz="2800" b="1" dirty="0" smtClean="0">
              <a:solidFill>
                <a:srgbClr val="002060"/>
              </a:solidFill>
              <a:latin typeface="Gabriola" pitchFamily="82" charset="0"/>
              <a:ea typeface="Arial Unicode MS" pitchFamily="34" charset="-128"/>
              <a:cs typeface="Arial Unicode MS" pitchFamily="34" charset="-128"/>
            </a:endParaRPr>
          </a:p>
          <a:p>
            <a:pPr algn="l">
              <a:buFont typeface="Wingdings" pitchFamily="2" charset="2"/>
              <a:buChar char="Ø"/>
            </a:pPr>
            <a:r>
              <a:rPr lang="en-IN" sz="2800" b="1" dirty="0" smtClean="0">
                <a:solidFill>
                  <a:srgbClr val="002060"/>
                </a:solidFill>
                <a:latin typeface="Gabriola" pitchFamily="82" charset="0"/>
                <a:ea typeface="Arial Unicode MS" pitchFamily="34" charset="-128"/>
                <a:cs typeface="Arial Unicode MS" pitchFamily="34" charset="-128"/>
              </a:rPr>
              <a:t> This analysis will provide insights into optimizing variety of coffees, processing Methods etc., and meeting consumer expectations more      effectively.</a:t>
            </a:r>
          </a:p>
          <a:p>
            <a:pPr algn="l"/>
            <a:endParaRPr lang="sv-SE" sz="2000" dirty="0">
              <a:solidFill>
                <a:schemeClr val="tx1"/>
              </a:solidFill>
              <a:latin typeface="Verdana" pitchFamily="34" charset="0"/>
              <a:ea typeface="Verdana" pitchFamily="34" charset="0"/>
            </a:endParaRPr>
          </a:p>
        </p:txBody>
      </p:sp>
      <p:pic>
        <p:nvPicPr>
          <p:cNvPr id="4" name="Picture 3" descr="11205218.png"/>
          <p:cNvPicPr>
            <a:picLocks noChangeAspect="1"/>
          </p:cNvPicPr>
          <p:nvPr/>
        </p:nvPicPr>
        <p:blipFill>
          <a:blip r:embed="rId3" cstate="print"/>
          <a:stretch>
            <a:fillRect/>
          </a:stretch>
        </p:blipFill>
        <p:spPr>
          <a:xfrm>
            <a:off x="0" y="0"/>
            <a:ext cx="9144000" cy="6858000"/>
          </a:xfrm>
          <a:prstGeom prst="rect">
            <a:avLst/>
          </a:prstGeom>
          <a:ln w="38100">
            <a:solidFill>
              <a:srgbClr val="C00000"/>
            </a:solidFill>
            <a:prstDash val="soli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214346" y="-285776"/>
            <a:ext cx="9358346" cy="7143776"/>
          </a:xfrm>
          <a:prstGeom prst="rect">
            <a:avLst/>
          </a:prstGeom>
          <a:noFill/>
          <a:ln w="38100">
            <a:solidFill>
              <a:schemeClr val="accent2"/>
            </a:solidFill>
            <a:miter lim="800000"/>
            <a:headEnd/>
            <a:tailEnd/>
          </a:ln>
          <a:effectLst/>
        </p:spPr>
      </p:pic>
      <p:sp>
        <p:nvSpPr>
          <p:cNvPr id="3" name="Title 2"/>
          <p:cNvSpPr>
            <a:spLocks noGrp="1"/>
          </p:cNvSpPr>
          <p:nvPr>
            <p:ph type="ctrTitle"/>
          </p:nvPr>
        </p:nvSpPr>
        <p:spPr>
          <a:xfrm>
            <a:off x="-214346" y="1"/>
            <a:ext cx="5357850" cy="1285860"/>
          </a:xfrm>
        </p:spPr>
        <p:txBody>
          <a:bodyPr>
            <a:noAutofit/>
          </a:bodyPr>
          <a:lstStyle/>
          <a:p>
            <a:pPr algn="l"/>
            <a:r>
              <a:rPr lang="en-IN" sz="4000" b="1" dirty="0" smtClean="0">
                <a:solidFill>
                  <a:schemeClr val="accent2">
                    <a:lumMod val="75000"/>
                  </a:schemeClr>
                </a:solidFill>
                <a:latin typeface="Lucida Calligraphy" pitchFamily="66" charset="0"/>
              </a:rPr>
              <a:t>Feature Scaling </a:t>
            </a:r>
            <a:r>
              <a:rPr lang="en-IN" sz="4000" b="1" dirty="0" smtClean="0">
                <a:solidFill>
                  <a:schemeClr val="accent2">
                    <a:lumMod val="75000"/>
                  </a:schemeClr>
                </a:solidFill>
                <a:latin typeface="Gabriola" pitchFamily="82" charset="0"/>
              </a:rPr>
              <a:t>:</a:t>
            </a:r>
            <a:endParaRPr lang="sv-SE" sz="4000" b="1" dirty="0">
              <a:solidFill>
                <a:schemeClr val="accent2">
                  <a:lumMod val="75000"/>
                </a:schemeClr>
              </a:solidFill>
              <a:latin typeface="Gabriola" pitchFamily="82" charset="0"/>
            </a:endParaRPr>
          </a:p>
        </p:txBody>
      </p:sp>
      <p:sp>
        <p:nvSpPr>
          <p:cNvPr id="4" name="Subtitle 3"/>
          <p:cNvSpPr>
            <a:spLocks noGrp="1"/>
          </p:cNvSpPr>
          <p:nvPr>
            <p:ph type="subTitle" idx="1"/>
          </p:nvPr>
        </p:nvSpPr>
        <p:spPr>
          <a:xfrm>
            <a:off x="214282" y="1357298"/>
            <a:ext cx="2786082" cy="4281502"/>
          </a:xfrm>
        </p:spPr>
        <p:txBody>
          <a:bodyPr/>
          <a:lstStyle/>
          <a:p>
            <a:pPr algn="l"/>
            <a:r>
              <a:rPr lang="en-IN" b="1" u="sng" dirty="0" smtClean="0">
                <a:solidFill>
                  <a:schemeClr val="accent2">
                    <a:lumMod val="75000"/>
                  </a:schemeClr>
                </a:solidFill>
                <a:latin typeface="Gabriola" pitchFamily="82" charset="0"/>
              </a:rPr>
              <a:t>New </a:t>
            </a:r>
            <a:r>
              <a:rPr lang="en-IN" b="1" u="sng" dirty="0" smtClean="0">
                <a:solidFill>
                  <a:schemeClr val="accent2">
                    <a:lumMod val="75000"/>
                  </a:schemeClr>
                </a:solidFill>
                <a:latin typeface="Gabriola" pitchFamily="82" charset="0"/>
              </a:rPr>
              <a:t>column </a:t>
            </a:r>
            <a:r>
              <a:rPr lang="en-IN" b="1" u="sng" dirty="0" smtClean="0">
                <a:solidFill>
                  <a:schemeClr val="accent2">
                    <a:lumMod val="75000"/>
                  </a:schemeClr>
                </a:solidFill>
                <a:latin typeface="Gabriola" pitchFamily="82" charset="0"/>
              </a:rPr>
              <a:t>Added  </a:t>
            </a:r>
            <a:endParaRPr lang="en-IN" b="1" u="sng" dirty="0" smtClean="0">
              <a:solidFill>
                <a:schemeClr val="accent2">
                  <a:lumMod val="75000"/>
                </a:schemeClr>
              </a:solidFill>
              <a:latin typeface="Gabriola" pitchFamily="82" charset="0"/>
            </a:endParaRPr>
          </a:p>
          <a:p>
            <a:pPr algn="l">
              <a:buFont typeface="Wingdings" pitchFamily="2" charset="2"/>
              <a:buChar char="§"/>
            </a:pPr>
            <a:r>
              <a:rPr lang="en-IN" sz="2800" b="1" dirty="0" smtClean="0">
                <a:solidFill>
                  <a:srgbClr val="002060"/>
                </a:solidFill>
                <a:latin typeface="Gabriola" pitchFamily="82" charset="0"/>
              </a:rPr>
              <a:t>Altitude </a:t>
            </a:r>
            <a:r>
              <a:rPr lang="en-IN" sz="2800" b="1" dirty="0" smtClean="0">
                <a:solidFill>
                  <a:srgbClr val="002060"/>
                </a:solidFill>
                <a:latin typeface="Gabriola" pitchFamily="82" charset="0"/>
              </a:rPr>
              <a:t>Range</a:t>
            </a:r>
          </a:p>
          <a:p>
            <a:pPr algn="l">
              <a:buFont typeface="Wingdings" pitchFamily="2" charset="2"/>
              <a:buChar char="§"/>
            </a:pPr>
            <a:r>
              <a:rPr lang="en-IN" sz="2800" b="1" dirty="0" smtClean="0">
                <a:solidFill>
                  <a:srgbClr val="002060"/>
                </a:solidFill>
                <a:latin typeface="Gabriola" pitchFamily="82" charset="0"/>
              </a:rPr>
              <a:t>Moisture Range</a:t>
            </a:r>
          </a:p>
          <a:p>
            <a:pPr algn="l">
              <a:buFont typeface="Wingdings" pitchFamily="2" charset="2"/>
              <a:buChar char="§"/>
            </a:pPr>
            <a:r>
              <a:rPr lang="en-IN" sz="2800" b="1" dirty="0" smtClean="0">
                <a:solidFill>
                  <a:srgbClr val="002060"/>
                </a:solidFill>
                <a:latin typeface="Gabriola" pitchFamily="82" charset="0"/>
              </a:rPr>
              <a:t>Grading Month</a:t>
            </a:r>
          </a:p>
          <a:p>
            <a:pPr algn="l">
              <a:buFont typeface="Wingdings" pitchFamily="2" charset="2"/>
              <a:buChar char="§"/>
            </a:pPr>
            <a:r>
              <a:rPr lang="en-IN" sz="2800" b="1" dirty="0" smtClean="0">
                <a:solidFill>
                  <a:srgbClr val="002060"/>
                </a:solidFill>
                <a:latin typeface="Gabriola" pitchFamily="82" charset="0"/>
              </a:rPr>
              <a:t>Grading Year</a:t>
            </a:r>
          </a:p>
          <a:p>
            <a:pPr algn="l">
              <a:buFont typeface="Wingdings" pitchFamily="2" charset="2"/>
              <a:buChar char="§"/>
            </a:pPr>
            <a:r>
              <a:rPr lang="en-IN" sz="2800" b="1" dirty="0" smtClean="0">
                <a:solidFill>
                  <a:srgbClr val="002060"/>
                </a:solidFill>
                <a:latin typeface="Gabriola" pitchFamily="82" charset="0"/>
              </a:rPr>
              <a:t>Expiration Year</a:t>
            </a:r>
          </a:p>
          <a:p>
            <a:pPr algn="l">
              <a:buFont typeface="Wingdings" pitchFamily="2" charset="2"/>
              <a:buChar char="§"/>
            </a:pPr>
            <a:r>
              <a:rPr lang="en-IN" sz="2800" b="1" dirty="0" smtClean="0">
                <a:solidFill>
                  <a:srgbClr val="002060"/>
                </a:solidFill>
                <a:latin typeface="Gabriola" pitchFamily="82" charset="0"/>
              </a:rPr>
              <a:t>Expiration Month</a:t>
            </a:r>
            <a:endParaRPr lang="sv-SE" sz="2800" b="1" dirty="0">
              <a:solidFill>
                <a:srgbClr val="002060"/>
              </a:solidFill>
              <a:latin typeface="Gabriola" pitchFamily="82" charset="0"/>
            </a:endParaRPr>
          </a:p>
        </p:txBody>
      </p:sp>
      <p:pic>
        <p:nvPicPr>
          <p:cNvPr id="1026" name="Picture 2"/>
          <p:cNvPicPr>
            <a:picLocks noChangeAspect="1" noChangeArrowheads="1"/>
          </p:cNvPicPr>
          <p:nvPr/>
        </p:nvPicPr>
        <p:blipFill>
          <a:blip r:embed="rId3"/>
          <a:srcRect/>
          <a:stretch>
            <a:fillRect/>
          </a:stretch>
        </p:blipFill>
        <p:spPr bwMode="auto">
          <a:xfrm>
            <a:off x="3871913" y="1219200"/>
            <a:ext cx="2057409" cy="44196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143636" y="2571744"/>
            <a:ext cx="1857388" cy="2000264"/>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214346" y="0"/>
            <a:ext cx="9358346" cy="7143776"/>
          </a:xfrm>
          <a:prstGeom prst="rect">
            <a:avLst/>
          </a:prstGeom>
          <a:noFill/>
          <a:ln w="38100">
            <a:solidFill>
              <a:schemeClr val="accent2"/>
            </a:solidFill>
            <a:miter lim="800000"/>
            <a:headEnd/>
            <a:tailEnd/>
          </a:ln>
          <a:effectLst/>
        </p:spPr>
      </p:pic>
      <p:sp>
        <p:nvSpPr>
          <p:cNvPr id="3" name="Title 2"/>
          <p:cNvSpPr>
            <a:spLocks noGrp="1"/>
          </p:cNvSpPr>
          <p:nvPr>
            <p:ph type="ctrTitle"/>
          </p:nvPr>
        </p:nvSpPr>
        <p:spPr>
          <a:xfrm>
            <a:off x="-214346" y="1"/>
            <a:ext cx="5357850" cy="1285860"/>
          </a:xfrm>
        </p:spPr>
        <p:txBody>
          <a:bodyPr>
            <a:noAutofit/>
          </a:bodyPr>
          <a:lstStyle/>
          <a:p>
            <a:pPr algn="l"/>
            <a:r>
              <a:rPr lang="en-IN" sz="4000" b="1" dirty="0" smtClean="0">
                <a:solidFill>
                  <a:schemeClr val="accent2">
                    <a:lumMod val="75000"/>
                  </a:schemeClr>
                </a:solidFill>
                <a:latin typeface="Lucida Calligraphy" pitchFamily="66" charset="0"/>
              </a:rPr>
              <a:t>Feature Scaling </a:t>
            </a:r>
            <a:r>
              <a:rPr lang="en-IN" sz="4000" b="1" dirty="0" smtClean="0">
                <a:solidFill>
                  <a:schemeClr val="accent2">
                    <a:lumMod val="75000"/>
                  </a:schemeClr>
                </a:solidFill>
                <a:latin typeface="Gabriola" pitchFamily="82" charset="0"/>
              </a:rPr>
              <a:t>:</a:t>
            </a:r>
            <a:endParaRPr lang="sv-SE" sz="4000" b="1" dirty="0">
              <a:solidFill>
                <a:schemeClr val="accent2">
                  <a:lumMod val="75000"/>
                </a:schemeClr>
              </a:solidFill>
              <a:latin typeface="Gabriola" pitchFamily="82" charset="0"/>
            </a:endParaRPr>
          </a:p>
        </p:txBody>
      </p:sp>
      <p:sp>
        <p:nvSpPr>
          <p:cNvPr id="4" name="Subtitle 3"/>
          <p:cNvSpPr>
            <a:spLocks noGrp="1"/>
          </p:cNvSpPr>
          <p:nvPr>
            <p:ph type="subTitle" idx="1"/>
          </p:nvPr>
        </p:nvSpPr>
        <p:spPr>
          <a:xfrm>
            <a:off x="214282" y="1357298"/>
            <a:ext cx="3929090" cy="4281502"/>
          </a:xfrm>
        </p:spPr>
        <p:txBody>
          <a:bodyPr>
            <a:normAutofit fontScale="85000" lnSpcReduction="20000"/>
          </a:bodyPr>
          <a:lstStyle/>
          <a:p>
            <a:pPr algn="l"/>
            <a:r>
              <a:rPr lang="en-IN" b="1" u="sng" dirty="0" smtClean="0">
                <a:solidFill>
                  <a:schemeClr val="accent2">
                    <a:lumMod val="75000"/>
                  </a:schemeClr>
                </a:solidFill>
                <a:latin typeface="Gabriola" pitchFamily="82" charset="0"/>
              </a:rPr>
              <a:t>Avg Cup Points- New Table Added :</a:t>
            </a:r>
          </a:p>
          <a:p>
            <a:pPr algn="l"/>
            <a:r>
              <a:rPr lang="en-IN" b="1" u="sng" dirty="0" smtClean="0">
                <a:solidFill>
                  <a:schemeClr val="accent2">
                    <a:lumMod val="75000"/>
                  </a:schemeClr>
                </a:solidFill>
                <a:latin typeface="Gabriola" pitchFamily="82" charset="0"/>
              </a:rPr>
              <a:t>New Measures Added</a:t>
            </a:r>
          </a:p>
          <a:p>
            <a:pPr algn="l">
              <a:buFont typeface="Wingdings" pitchFamily="2" charset="2"/>
              <a:buChar char="§"/>
            </a:pPr>
            <a:r>
              <a:rPr lang="en-IN" sz="2800" b="1" dirty="0" smtClean="0">
                <a:solidFill>
                  <a:srgbClr val="002060"/>
                </a:solidFill>
                <a:latin typeface="Gabriola" pitchFamily="82" charset="0"/>
              </a:rPr>
              <a:t>Avg _Aroma</a:t>
            </a:r>
          </a:p>
          <a:p>
            <a:pPr algn="l">
              <a:buFont typeface="Wingdings" pitchFamily="2" charset="2"/>
              <a:buChar char="§"/>
            </a:pPr>
            <a:r>
              <a:rPr lang="en-IN" sz="2800" b="1" dirty="0" smtClean="0">
                <a:solidFill>
                  <a:srgbClr val="002060"/>
                </a:solidFill>
                <a:latin typeface="Gabriola" pitchFamily="82" charset="0"/>
              </a:rPr>
              <a:t>Avg_- Acidity</a:t>
            </a:r>
          </a:p>
          <a:p>
            <a:pPr algn="l">
              <a:buFont typeface="Wingdings" pitchFamily="2" charset="2"/>
              <a:buChar char="§"/>
            </a:pPr>
            <a:r>
              <a:rPr lang="en-IN" sz="2800" b="1" dirty="0" smtClean="0">
                <a:solidFill>
                  <a:srgbClr val="002060"/>
                </a:solidFill>
                <a:latin typeface="Gabriola" pitchFamily="82" charset="0"/>
              </a:rPr>
              <a:t>Avg -AfterTaste</a:t>
            </a:r>
          </a:p>
          <a:p>
            <a:pPr algn="l">
              <a:buFont typeface="Wingdings" pitchFamily="2" charset="2"/>
              <a:buChar char="§"/>
            </a:pPr>
            <a:r>
              <a:rPr lang="en-IN" sz="2800" b="1" dirty="0" smtClean="0">
                <a:solidFill>
                  <a:srgbClr val="002060"/>
                </a:solidFill>
                <a:latin typeface="Gabriola" pitchFamily="82" charset="0"/>
              </a:rPr>
              <a:t>Avg_ Flavour</a:t>
            </a:r>
          </a:p>
          <a:p>
            <a:pPr algn="l">
              <a:buFont typeface="Wingdings" pitchFamily="2" charset="2"/>
              <a:buChar char="§"/>
            </a:pPr>
            <a:r>
              <a:rPr lang="en-IN" sz="2800" b="1" dirty="0" smtClean="0">
                <a:solidFill>
                  <a:srgbClr val="002060"/>
                </a:solidFill>
                <a:latin typeface="Gabriola" pitchFamily="82" charset="0"/>
              </a:rPr>
              <a:t>Avg _Body</a:t>
            </a:r>
          </a:p>
          <a:p>
            <a:pPr algn="l">
              <a:buFont typeface="Wingdings" pitchFamily="2" charset="2"/>
              <a:buChar char="§"/>
            </a:pPr>
            <a:r>
              <a:rPr lang="en-IN" sz="2800" b="1" dirty="0" smtClean="0">
                <a:solidFill>
                  <a:srgbClr val="002060"/>
                </a:solidFill>
                <a:latin typeface="Gabriola" pitchFamily="82" charset="0"/>
              </a:rPr>
              <a:t>Avg __Balance</a:t>
            </a:r>
          </a:p>
          <a:p>
            <a:pPr algn="l">
              <a:buFont typeface="Wingdings" pitchFamily="2" charset="2"/>
              <a:buChar char="§"/>
            </a:pPr>
            <a:r>
              <a:rPr lang="en-IN" sz="2800" b="1" dirty="0" smtClean="0">
                <a:solidFill>
                  <a:srgbClr val="002060"/>
                </a:solidFill>
                <a:latin typeface="Gabriola" pitchFamily="82" charset="0"/>
              </a:rPr>
              <a:t>Avg _Uniformity</a:t>
            </a:r>
          </a:p>
          <a:p>
            <a:pPr algn="l">
              <a:buFont typeface="Wingdings" pitchFamily="2" charset="2"/>
              <a:buChar char="§"/>
            </a:pPr>
            <a:r>
              <a:rPr lang="en-IN" sz="2800" b="1" dirty="0" smtClean="0">
                <a:solidFill>
                  <a:srgbClr val="002060"/>
                </a:solidFill>
                <a:latin typeface="Gabriola" pitchFamily="82" charset="0"/>
              </a:rPr>
              <a:t>Avg _Sweetness</a:t>
            </a:r>
          </a:p>
          <a:p>
            <a:pPr algn="l">
              <a:buFont typeface="Wingdings" pitchFamily="2" charset="2"/>
              <a:buChar char="§"/>
            </a:pPr>
            <a:r>
              <a:rPr lang="en-IN" sz="2800" b="1" dirty="0" smtClean="0">
                <a:solidFill>
                  <a:srgbClr val="002060"/>
                </a:solidFill>
                <a:latin typeface="Gabriola" pitchFamily="82" charset="0"/>
              </a:rPr>
              <a:t>Avg _Cleanup</a:t>
            </a:r>
            <a:endParaRPr lang="sv-SE" sz="2800" b="1" dirty="0">
              <a:solidFill>
                <a:srgbClr val="002060"/>
              </a:solidFill>
              <a:latin typeface="Gabriola" pitchFamily="82" charset="0"/>
            </a:endParaRPr>
          </a:p>
        </p:txBody>
      </p:sp>
      <p:pic>
        <p:nvPicPr>
          <p:cNvPr id="2050" name="Picture 2"/>
          <p:cNvPicPr>
            <a:picLocks noChangeAspect="1" noChangeArrowheads="1"/>
          </p:cNvPicPr>
          <p:nvPr/>
        </p:nvPicPr>
        <p:blipFill>
          <a:blip r:embed="rId4"/>
          <a:srcRect/>
          <a:stretch>
            <a:fillRect/>
          </a:stretch>
        </p:blipFill>
        <p:spPr bwMode="auto">
          <a:xfrm>
            <a:off x="5072066" y="1571612"/>
            <a:ext cx="2928958" cy="3643338"/>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bg1"/>
            </a:solid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214282" y="-142900"/>
            <a:ext cx="8715436" cy="678661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857224" y="428604"/>
            <a:ext cx="7000924" cy="571504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0"/>
            <a:ext cx="9144000" cy="7143776"/>
          </a:xfrm>
          <a:prstGeom prst="rect">
            <a:avLst/>
          </a:prstGeom>
          <a:noFill/>
          <a:ln w="38100">
            <a:solidFill>
              <a:schemeClr val="accent2"/>
            </a:solidFill>
            <a:miter lim="800000"/>
            <a:headEnd/>
            <a:tailEnd/>
          </a:ln>
          <a:effectLst/>
        </p:spPr>
      </p:pic>
      <p:sp>
        <p:nvSpPr>
          <p:cNvPr id="4" name="Round Diagonal Corner Rectangle 3"/>
          <p:cNvSpPr/>
          <p:nvPr/>
        </p:nvSpPr>
        <p:spPr>
          <a:xfrm>
            <a:off x="714348" y="785794"/>
            <a:ext cx="6858048" cy="3286148"/>
          </a:xfrm>
          <a:prstGeom prst="round2DiagRect">
            <a:avLst>
              <a:gd name="adj1" fmla="val 49167"/>
              <a:gd name="adj2" fmla="val 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b="1" dirty="0" smtClean="0">
                <a:solidFill>
                  <a:schemeClr val="accent6">
                    <a:lumMod val="75000"/>
                  </a:schemeClr>
                </a:solidFill>
                <a:latin typeface="Gabriola" pitchFamily="82" charset="0"/>
              </a:rPr>
              <a:t>Visualization</a:t>
            </a:r>
            <a:endParaRPr lang="sv-SE" sz="9600" b="1" dirty="0">
              <a:solidFill>
                <a:schemeClr val="accent6">
                  <a:lumMod val="75000"/>
                </a:schemeClr>
              </a:solidFill>
              <a:latin typeface="Gabriola" pitchFamily="82" charset="0"/>
            </a:endParaRPr>
          </a:p>
        </p:txBody>
      </p:sp>
      <p:sp>
        <p:nvSpPr>
          <p:cNvPr id="9" name="Rectangle 8"/>
          <p:cNvSpPr/>
          <p:nvPr/>
        </p:nvSpPr>
        <p:spPr>
          <a:xfrm>
            <a:off x="714348" y="4214818"/>
            <a:ext cx="6786610" cy="120015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solidFill>
                  <a:schemeClr val="accent6">
                    <a:lumMod val="75000"/>
                  </a:schemeClr>
                </a:solidFill>
                <a:latin typeface="Gabriola" pitchFamily="82" charset="0"/>
              </a:rPr>
              <a:t>Feature Analysis with Visualization</a:t>
            </a:r>
            <a:endParaRPr lang="sv-SE" sz="4000" b="1" dirty="0">
              <a:solidFill>
                <a:schemeClr val="accent6">
                  <a:lumMod val="75000"/>
                </a:schemeClr>
              </a:solidFill>
              <a:latin typeface="Gabriola" pitchFamily="8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0" y="-285776"/>
            <a:ext cx="9144000" cy="7143776"/>
          </a:xfrm>
          <a:prstGeom prst="rect">
            <a:avLst/>
          </a:prstGeom>
          <a:noFill/>
          <a:ln w="38100">
            <a:solidFill>
              <a:schemeClr val="accent2"/>
            </a:solidFill>
            <a:miter lim="800000"/>
            <a:headEnd/>
            <a:tailEnd/>
          </a:ln>
          <a:effectLst/>
        </p:spPr>
      </p:pic>
      <p:pic>
        <p:nvPicPr>
          <p:cNvPr id="3" name="Picture 2" descr="Coffee quality institute_page-0001.jpg"/>
          <p:cNvPicPr>
            <a:picLocks noChangeAspect="1"/>
          </p:cNvPicPr>
          <p:nvPr/>
        </p:nvPicPr>
        <p:blipFill>
          <a:blip r:embed="rId4" cstate="print"/>
          <a:stretch>
            <a:fillRect/>
          </a:stretch>
        </p:blipFill>
        <p:spPr>
          <a:xfrm>
            <a:off x="0" y="-357214"/>
            <a:ext cx="9144000" cy="721521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pic>
        <p:nvPicPr>
          <p:cNvPr id="3" name="Picture 2" descr="Coffee quality institute_page-0002.jpg"/>
          <p:cNvPicPr>
            <a:picLocks noChangeAspect="1"/>
          </p:cNvPicPr>
          <p:nvPr/>
        </p:nvPicPr>
        <p:blipFill>
          <a:blip r:embed="rId3" cstate="print"/>
          <a:stretch>
            <a:fillRect/>
          </a:stretch>
        </p:blipFill>
        <p:spPr>
          <a:xfrm>
            <a:off x="0" y="-214338"/>
            <a:ext cx="9144000" cy="70723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0"/>
            <a:ext cx="9144000" cy="7429504"/>
          </a:xfrm>
          <a:prstGeom prst="rect">
            <a:avLst/>
          </a:prstGeom>
          <a:noFill/>
          <a:ln w="38100">
            <a:solidFill>
              <a:schemeClr val="accent2"/>
            </a:solid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1" y="0"/>
            <a:ext cx="9144000" cy="742952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pic>
        <p:nvPicPr>
          <p:cNvPr id="3" name="Picture 2" descr="Coffee quality institute_page-0004.jpg"/>
          <p:cNvPicPr>
            <a:picLocks noChangeAspect="1"/>
          </p:cNvPicPr>
          <p:nvPr/>
        </p:nvPicPr>
        <p:blipFill>
          <a:blip r:embed="rId3" cstate="print"/>
          <a:stretch>
            <a:fillRect/>
          </a:stretch>
        </p:blipFill>
        <p:spPr>
          <a:xfrm>
            <a:off x="0" y="-428652"/>
            <a:ext cx="9144000" cy="728665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pic>
        <p:nvPicPr>
          <p:cNvPr id="3" name="Picture 2" descr="Coffee quality institute_page-0005.jpg"/>
          <p:cNvPicPr>
            <a:picLocks noChangeAspect="1"/>
          </p:cNvPicPr>
          <p:nvPr/>
        </p:nvPicPr>
        <p:blipFill>
          <a:blip r:embed="rId3" cstate="print"/>
          <a:stretch>
            <a:fillRect/>
          </a:stretch>
        </p:blipFill>
        <p:spPr>
          <a:xfrm>
            <a:off x="0" y="-214338"/>
            <a:ext cx="9144000" cy="70723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4546" y="0"/>
            <a:ext cx="6929454" cy="1357298"/>
          </a:xfrm>
          <a:solidFill>
            <a:schemeClr val="bg2"/>
          </a:solidFill>
          <a:ln w="28575">
            <a:solidFill>
              <a:schemeClr val="bg2"/>
            </a:solidFill>
            <a:prstDash val="solid"/>
          </a:ln>
        </p:spPr>
        <p:txBody>
          <a:bodyPr>
            <a:normAutofit/>
          </a:bodyPr>
          <a:lstStyle/>
          <a:p>
            <a:pPr algn="l"/>
            <a:r>
              <a:rPr lang="en-IN" sz="4000" b="1" dirty="0" smtClean="0">
                <a:solidFill>
                  <a:schemeClr val="accent6">
                    <a:lumMod val="75000"/>
                  </a:schemeClr>
                </a:solidFill>
                <a:latin typeface="Lucida Calligraphy" pitchFamily="66" charset="0"/>
              </a:rPr>
              <a:t>Objectives </a:t>
            </a:r>
            <a:r>
              <a:rPr lang="en-IN" sz="4000" b="1" dirty="0" smtClean="0">
                <a:solidFill>
                  <a:schemeClr val="accent6">
                    <a:lumMod val="75000"/>
                  </a:schemeClr>
                </a:solidFill>
                <a:latin typeface="Lucida Calligraphy" pitchFamily="66" charset="0"/>
              </a:rPr>
              <a:t>&amp; constraints </a:t>
            </a:r>
            <a:endParaRPr lang="sv-SE" sz="4000" b="1" dirty="0">
              <a:solidFill>
                <a:schemeClr val="accent6">
                  <a:lumMod val="75000"/>
                </a:schemeClr>
              </a:solidFill>
              <a:latin typeface="Lucida Calligraphy" pitchFamily="66" charset="0"/>
            </a:endParaRPr>
          </a:p>
        </p:txBody>
      </p:sp>
      <p:sp>
        <p:nvSpPr>
          <p:cNvPr id="5" name="Subtitle 4"/>
          <p:cNvSpPr>
            <a:spLocks noGrp="1"/>
          </p:cNvSpPr>
          <p:nvPr>
            <p:ph type="subTitle" idx="1"/>
          </p:nvPr>
        </p:nvSpPr>
        <p:spPr>
          <a:xfrm>
            <a:off x="2643174" y="1071546"/>
            <a:ext cx="6500826" cy="5786454"/>
          </a:xfrm>
          <a:ln w="28575">
            <a:solidFill>
              <a:schemeClr val="bg2"/>
            </a:solidFill>
          </a:ln>
        </p:spPr>
        <p:txBody>
          <a:bodyPr>
            <a:noAutofit/>
          </a:bodyPr>
          <a:lstStyle/>
          <a:p>
            <a:pPr algn="l">
              <a:buFont typeface="Wingdings" pitchFamily="2" charset="2"/>
              <a:buChar char="Ø"/>
            </a:pPr>
            <a:r>
              <a:rPr lang="en-GB" sz="2800" dirty="0" smtClean="0">
                <a:latin typeface="Bahnschrift Light SemiCondensed" pitchFamily="34" charset="0"/>
              </a:rPr>
              <a:t> </a:t>
            </a:r>
            <a:r>
              <a:rPr lang="en-GB" sz="2800" b="1" dirty="0" smtClean="0">
                <a:solidFill>
                  <a:srgbClr val="002060"/>
                </a:solidFill>
                <a:latin typeface="Gabriola" pitchFamily="82" charset="0"/>
                <a:ea typeface="Arial Unicode MS" pitchFamily="34" charset="-128"/>
                <a:cs typeface="Arial Unicode MS" pitchFamily="34" charset="-128"/>
              </a:rPr>
              <a:t>The Coffee Quality Institute (CQI) is a non-profit organization that works to improve the quality and value of coffee worldwide. It was founded in 1996 and has its headquarters in California USA.</a:t>
            </a:r>
            <a:br>
              <a:rPr lang="en-GB" sz="2800" b="1" dirty="0" smtClean="0">
                <a:solidFill>
                  <a:srgbClr val="002060"/>
                </a:solidFill>
                <a:latin typeface="Gabriola" pitchFamily="82" charset="0"/>
                <a:ea typeface="Arial Unicode MS" pitchFamily="34" charset="-128"/>
                <a:cs typeface="Arial Unicode MS" pitchFamily="34" charset="-128"/>
              </a:rPr>
            </a:br>
            <a:endParaRPr lang="en-GB" sz="2800" b="1" dirty="0" smtClean="0">
              <a:solidFill>
                <a:srgbClr val="002060"/>
              </a:solidFill>
              <a:latin typeface="Gabriola" pitchFamily="82" charset="0"/>
              <a:ea typeface="Arial Unicode MS" pitchFamily="34" charset="-128"/>
              <a:cs typeface="Arial Unicode MS" pitchFamily="34" charset="-128"/>
            </a:endParaRPr>
          </a:p>
          <a:p>
            <a:pPr algn="l">
              <a:buFont typeface="Wingdings" pitchFamily="2" charset="2"/>
              <a:buChar char="Ø"/>
            </a:pPr>
            <a:r>
              <a:rPr lang="en-GB" sz="2800" b="1" dirty="0" smtClean="0">
                <a:solidFill>
                  <a:srgbClr val="002060"/>
                </a:solidFill>
                <a:latin typeface="Gabriola" pitchFamily="82" charset="0"/>
                <a:ea typeface="Arial Unicode MS" pitchFamily="34" charset="-128"/>
                <a:cs typeface="Arial Unicode MS" pitchFamily="34" charset="-128"/>
              </a:rPr>
              <a:t>  CQI's mission is to promote coffee quality through a range of activities that include research, training, and certification programs.</a:t>
            </a:r>
          </a:p>
          <a:p>
            <a:pPr algn="l"/>
            <a:r>
              <a:rPr lang="en-GB" sz="2800" b="1" dirty="0" smtClean="0">
                <a:solidFill>
                  <a:srgbClr val="002060"/>
                </a:solidFill>
                <a:latin typeface="Gabriola" pitchFamily="82" charset="0"/>
                <a:ea typeface="Arial Unicode MS" pitchFamily="34" charset="-128"/>
                <a:cs typeface="Arial Unicode MS" pitchFamily="34" charset="-128"/>
              </a:rPr>
              <a:t>The organization works with coffee growers, processors, roasters, and other stakeholders to improve coffee quality standards, promote sustainability, and support the development of the specialty coffee industry.</a:t>
            </a:r>
            <a:br>
              <a:rPr lang="en-GB" sz="2800" b="1" dirty="0" smtClean="0">
                <a:solidFill>
                  <a:srgbClr val="002060"/>
                </a:solidFill>
                <a:latin typeface="Gabriola" pitchFamily="82" charset="0"/>
                <a:ea typeface="Arial Unicode MS" pitchFamily="34" charset="-128"/>
                <a:cs typeface="Arial Unicode MS" pitchFamily="34" charset="-128"/>
              </a:rPr>
            </a:br>
            <a:endParaRPr lang="en-GB" sz="2800" b="1" dirty="0" smtClean="0">
              <a:solidFill>
                <a:srgbClr val="002060"/>
              </a:solidFill>
              <a:latin typeface="Gabriola" pitchFamily="82" charset="0"/>
              <a:ea typeface="Arial Unicode MS" pitchFamily="34" charset="-128"/>
              <a:cs typeface="Arial Unicode MS" pitchFamily="34" charset="-128"/>
            </a:endParaRPr>
          </a:p>
          <a:p>
            <a:pPr algn="l"/>
            <a:endParaRPr lang="en-GB" sz="2800" dirty="0" smtClean="0">
              <a:latin typeface="Gabriola" pitchFamily="82" charset="0"/>
              <a:ea typeface="Arial Unicode MS" pitchFamily="34" charset="-128"/>
              <a:cs typeface="Arial Unicode MS" pitchFamily="34" charset="-128"/>
            </a:endParaRPr>
          </a:p>
        </p:txBody>
      </p:sp>
      <p:pic>
        <p:nvPicPr>
          <p:cNvPr id="4" name="Picture 3" descr="11205218.png"/>
          <p:cNvPicPr>
            <a:picLocks noChangeAspect="1"/>
          </p:cNvPicPr>
          <p:nvPr/>
        </p:nvPicPr>
        <p:blipFill>
          <a:blip r:embed="rId3" cstate="print"/>
          <a:stretch>
            <a:fillRect/>
          </a:stretch>
        </p:blipFill>
        <p:spPr>
          <a:xfrm>
            <a:off x="-357222" y="0"/>
            <a:ext cx="9501222" cy="6858000"/>
          </a:xfrm>
          <a:prstGeom prst="rect">
            <a:avLst/>
          </a:prstGeom>
          <a:ln w="38100">
            <a:solidFill>
              <a:srgbClr val="C00000"/>
            </a:solidFill>
            <a:prstDash val="soli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pic>
        <p:nvPicPr>
          <p:cNvPr id="3" name="Picture 2" descr="Coffee quality institute_page-0006.jpg"/>
          <p:cNvPicPr>
            <a:picLocks noChangeAspect="1"/>
          </p:cNvPicPr>
          <p:nvPr/>
        </p:nvPicPr>
        <p:blipFill>
          <a:blip r:embed="rId3" cstate="print"/>
          <a:stretch>
            <a:fillRect/>
          </a:stretch>
        </p:blipFill>
        <p:spPr>
          <a:xfrm>
            <a:off x="0" y="-357214"/>
            <a:ext cx="9144000" cy="721521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4" name="Round Diagonal Corner Rectangle 3"/>
          <p:cNvSpPr/>
          <p:nvPr/>
        </p:nvSpPr>
        <p:spPr>
          <a:xfrm>
            <a:off x="1857356" y="357166"/>
            <a:ext cx="6000792" cy="2857520"/>
          </a:xfrm>
          <a:prstGeom prst="round2DiagRect">
            <a:avLst>
              <a:gd name="adj1" fmla="val 49167"/>
              <a:gd name="adj2" fmla="val 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b="1" dirty="0" smtClean="0">
                <a:solidFill>
                  <a:schemeClr val="accent6">
                    <a:lumMod val="75000"/>
                  </a:schemeClr>
                </a:solidFill>
                <a:latin typeface="Gabriola" pitchFamily="82" charset="0"/>
              </a:rPr>
              <a:t>Insights </a:t>
            </a:r>
            <a:endParaRPr lang="sv-SE" sz="9600" b="1" dirty="0">
              <a:solidFill>
                <a:schemeClr val="accent6">
                  <a:lumMod val="75000"/>
                </a:schemeClr>
              </a:solidFill>
              <a:latin typeface="Gabriola" pitchFamily="82" charset="0"/>
            </a:endParaRPr>
          </a:p>
        </p:txBody>
      </p:sp>
      <p:sp>
        <p:nvSpPr>
          <p:cNvPr id="5" name="Parallelogram 4"/>
          <p:cNvSpPr/>
          <p:nvPr/>
        </p:nvSpPr>
        <p:spPr>
          <a:xfrm>
            <a:off x="1571604" y="3429000"/>
            <a:ext cx="5715040" cy="1071570"/>
          </a:xfrm>
          <a:prstGeom prst="parallelogram">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4800" b="1" dirty="0" smtClean="0">
                <a:solidFill>
                  <a:schemeClr val="accent6">
                    <a:lumMod val="75000"/>
                  </a:schemeClr>
                </a:solidFill>
                <a:latin typeface="Gabriola" pitchFamily="82" charset="0"/>
              </a:rPr>
              <a:t>Outcome  Of  </a:t>
            </a:r>
            <a:r>
              <a:rPr lang="en-IN" sz="4800" b="1" dirty="0" err="1" smtClean="0">
                <a:solidFill>
                  <a:schemeClr val="accent6">
                    <a:lumMod val="75000"/>
                  </a:schemeClr>
                </a:solidFill>
                <a:latin typeface="Gabriola" pitchFamily="82" charset="0"/>
              </a:rPr>
              <a:t>Projecct</a:t>
            </a:r>
            <a:endParaRPr lang="sv-SE" sz="4800" b="1" dirty="0">
              <a:solidFill>
                <a:schemeClr val="accent6">
                  <a:lumMod val="75000"/>
                </a:schemeClr>
              </a:solidFill>
              <a:latin typeface="Gabriola" pitchFamily="8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3" name="Title 2"/>
          <p:cNvSpPr>
            <a:spLocks noGrp="1"/>
          </p:cNvSpPr>
          <p:nvPr>
            <p:ph type="ctrTitle"/>
          </p:nvPr>
        </p:nvSpPr>
        <p:spPr>
          <a:xfrm>
            <a:off x="0" y="-285775"/>
            <a:ext cx="2786050" cy="785817"/>
          </a:xfrm>
        </p:spPr>
        <p:txBody>
          <a:bodyPr>
            <a:normAutofit/>
          </a:bodyPr>
          <a:lstStyle/>
          <a:p>
            <a:r>
              <a:rPr lang="en-IN" sz="4000" b="1" dirty="0" smtClean="0">
                <a:solidFill>
                  <a:schemeClr val="accent6">
                    <a:lumMod val="75000"/>
                  </a:schemeClr>
                </a:solidFill>
                <a:latin typeface="Lucida Calligraphy" pitchFamily="66" charset="0"/>
              </a:rPr>
              <a:t>Insights :</a:t>
            </a:r>
            <a:endParaRPr lang="sv-SE" sz="4000" b="1" dirty="0">
              <a:solidFill>
                <a:schemeClr val="accent6">
                  <a:lumMod val="75000"/>
                </a:schemeClr>
              </a:solidFill>
              <a:latin typeface="Lucida Calligraphy" pitchFamily="66" charset="0"/>
            </a:endParaRPr>
          </a:p>
        </p:txBody>
      </p:sp>
      <p:sp>
        <p:nvSpPr>
          <p:cNvPr id="4" name="Subtitle 3"/>
          <p:cNvSpPr>
            <a:spLocks noGrp="1"/>
          </p:cNvSpPr>
          <p:nvPr>
            <p:ph type="subTitle" idx="1"/>
          </p:nvPr>
        </p:nvSpPr>
        <p:spPr>
          <a:xfrm>
            <a:off x="0" y="571480"/>
            <a:ext cx="9144000" cy="6286520"/>
          </a:xfrm>
        </p:spPr>
        <p:txBody>
          <a:bodyPr>
            <a:normAutofit/>
          </a:bodyPr>
          <a:lstStyle/>
          <a:p>
            <a:pPr algn="just"/>
            <a:r>
              <a:rPr lang="en-GB" sz="3600" b="1" dirty="0" smtClean="0">
                <a:solidFill>
                  <a:schemeClr val="accent1">
                    <a:lumMod val="75000"/>
                  </a:schemeClr>
                </a:solidFill>
                <a:latin typeface="Gabriola" pitchFamily="82" charset="0"/>
              </a:rPr>
              <a:t>What are the key determinants of coffee quality as evaluated through sensory attributes such as aroma, flavour, acidity, etc.?</a:t>
            </a:r>
          </a:p>
          <a:p>
            <a:pPr algn="just">
              <a:buFont typeface="Wingdings" pitchFamily="2" charset="2"/>
              <a:buChar char="q"/>
            </a:pPr>
            <a:r>
              <a:rPr lang="en-GB" sz="2800" dirty="0" smtClean="0">
                <a:solidFill>
                  <a:srgbClr val="002060"/>
                </a:solidFill>
                <a:latin typeface="Gabriola" pitchFamily="82" charset="0"/>
              </a:rPr>
              <a:t> </a:t>
            </a:r>
            <a:r>
              <a:rPr lang="en-GB" sz="2800" b="1" dirty="0" smtClean="0">
                <a:solidFill>
                  <a:srgbClr val="002060"/>
                </a:solidFill>
                <a:latin typeface="Gabriola" pitchFamily="82" charset="0"/>
              </a:rPr>
              <a:t>Uniformity &amp; Clean Cup contribute the highest percentage, indicating their strong influence on coffee quality.</a:t>
            </a:r>
          </a:p>
          <a:p>
            <a:pPr algn="just">
              <a:buFont typeface="Wingdings" pitchFamily="2" charset="2"/>
              <a:buChar char="q"/>
            </a:pPr>
            <a:r>
              <a:rPr lang="en-GB" sz="2800" b="1" dirty="0" smtClean="0">
                <a:solidFill>
                  <a:srgbClr val="002060"/>
                </a:solidFill>
                <a:latin typeface="Gabriola" pitchFamily="82" charset="0"/>
              </a:rPr>
              <a:t>Aroma , flavour, acidity, body ,balance aftertaste are the key attributes that impacts on coffee quality</a:t>
            </a:r>
          </a:p>
          <a:p>
            <a:pPr algn="just">
              <a:buFont typeface="Wingdings" pitchFamily="2" charset="2"/>
              <a:buChar char="q"/>
            </a:pPr>
            <a:r>
              <a:rPr lang="en-GB" sz="2800" b="1" dirty="0" smtClean="0">
                <a:solidFill>
                  <a:srgbClr val="002060"/>
                </a:solidFill>
                <a:latin typeface="Gabriola" pitchFamily="82" charset="0"/>
              </a:rPr>
              <a:t> Bean varieties like Castillo and Red Bourbon tend to produce higher-quality coffee. </a:t>
            </a:r>
          </a:p>
          <a:p>
            <a:pPr algn="just">
              <a:buFont typeface="Wingdings" pitchFamily="2" charset="2"/>
              <a:buChar char="q"/>
            </a:pPr>
            <a:r>
              <a:rPr lang="en-GB" sz="2800" b="1" dirty="0" smtClean="0">
                <a:solidFill>
                  <a:srgbClr val="002060"/>
                </a:solidFill>
                <a:latin typeface="Gabriola" pitchFamily="82" charset="0"/>
              </a:rPr>
              <a:t>Processing methods impact sensory scores, with Washed and Natural methods yielding high-quality coffee.</a:t>
            </a:r>
          </a:p>
          <a:p>
            <a:pPr algn="just">
              <a:buFont typeface="Wingdings" pitchFamily="2" charset="2"/>
              <a:buChar char="q"/>
            </a:pPr>
            <a:r>
              <a:rPr lang="en-GB" sz="2800" b="1" dirty="0" smtClean="0">
                <a:solidFill>
                  <a:srgbClr val="002060"/>
                </a:solidFill>
                <a:latin typeface="Gabriola" pitchFamily="82" charset="0"/>
              </a:rPr>
              <a:t>Coffee quality is highest between 1200-1600m, but declines above 1600m.</a:t>
            </a:r>
          </a:p>
          <a:p>
            <a:pPr algn="just"/>
            <a:endParaRPr lang="en-GB" sz="4000" b="1" dirty="0" smtClean="0">
              <a:solidFill>
                <a:srgbClr val="7030A0"/>
              </a:solidFill>
              <a:latin typeface="Gabriola" pitchFamily="82" charset="0"/>
            </a:endParaRPr>
          </a:p>
          <a:p>
            <a:pPr algn="just"/>
            <a:endParaRPr lang="en-GB" sz="4000" b="1" dirty="0" smtClean="0">
              <a:solidFill>
                <a:schemeClr val="accent4">
                  <a:lumMod val="75000"/>
                </a:schemeClr>
              </a:solidFill>
              <a:latin typeface="Gabriola" pitchFamily="82" charset="0"/>
            </a:endParaRPr>
          </a:p>
          <a:p>
            <a:pPr algn="just"/>
            <a:endParaRPr lang="sv-SE" sz="4000" b="1" dirty="0">
              <a:solidFill>
                <a:schemeClr val="accent4">
                  <a:lumMod val="75000"/>
                </a:schemeClr>
              </a:solidFill>
              <a:latin typeface="Gabriola" pitchFamily="82"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3" name="Title 2"/>
          <p:cNvSpPr>
            <a:spLocks noGrp="1"/>
          </p:cNvSpPr>
          <p:nvPr>
            <p:ph type="ctrTitle"/>
          </p:nvPr>
        </p:nvSpPr>
        <p:spPr>
          <a:xfrm>
            <a:off x="0" y="-285775"/>
            <a:ext cx="2786050" cy="785817"/>
          </a:xfrm>
        </p:spPr>
        <p:txBody>
          <a:bodyPr>
            <a:normAutofit/>
          </a:bodyPr>
          <a:lstStyle/>
          <a:p>
            <a:r>
              <a:rPr lang="en-IN" sz="4000" b="1" dirty="0" smtClean="0">
                <a:solidFill>
                  <a:schemeClr val="accent6">
                    <a:lumMod val="75000"/>
                  </a:schemeClr>
                </a:solidFill>
                <a:latin typeface="Lucida Calligraphy" pitchFamily="66" charset="0"/>
              </a:rPr>
              <a:t>Insights :</a:t>
            </a:r>
            <a:endParaRPr lang="sv-SE" sz="4000" b="1" dirty="0">
              <a:solidFill>
                <a:schemeClr val="accent6">
                  <a:lumMod val="75000"/>
                </a:schemeClr>
              </a:solidFill>
              <a:latin typeface="Lucida Calligraphy" pitchFamily="66" charset="0"/>
            </a:endParaRPr>
          </a:p>
        </p:txBody>
      </p:sp>
      <p:sp>
        <p:nvSpPr>
          <p:cNvPr id="4" name="Subtitle 3"/>
          <p:cNvSpPr>
            <a:spLocks noGrp="1"/>
          </p:cNvSpPr>
          <p:nvPr>
            <p:ph type="subTitle" idx="1"/>
          </p:nvPr>
        </p:nvSpPr>
        <p:spPr>
          <a:xfrm>
            <a:off x="0" y="571480"/>
            <a:ext cx="9144000" cy="6286520"/>
          </a:xfrm>
        </p:spPr>
        <p:txBody>
          <a:bodyPr>
            <a:normAutofit/>
          </a:bodyPr>
          <a:lstStyle/>
          <a:p>
            <a:pPr algn="just"/>
            <a:r>
              <a:rPr lang="en-GB" sz="3600" b="1" dirty="0" smtClean="0">
                <a:solidFill>
                  <a:schemeClr val="accent1">
                    <a:lumMod val="75000"/>
                  </a:schemeClr>
                </a:solidFill>
                <a:latin typeface="Gabriola" pitchFamily="82" charset="0"/>
              </a:rPr>
              <a:t>Is there a correlation between processing methods, origin regions, and coffee quality scores?</a:t>
            </a:r>
          </a:p>
          <a:p>
            <a:pPr algn="just">
              <a:buFont typeface="Wingdings" pitchFamily="2" charset="2"/>
              <a:buChar char="q"/>
            </a:pPr>
            <a:r>
              <a:rPr lang="en-GB" sz="2800" b="1" i="1" dirty="0" smtClean="0">
                <a:solidFill>
                  <a:srgbClr val="002060"/>
                </a:solidFill>
                <a:latin typeface="Gabriola" pitchFamily="82" charset="0"/>
              </a:rPr>
              <a:t>Washed/Wet</a:t>
            </a:r>
            <a:r>
              <a:rPr lang="en-GB" sz="2800" b="1" dirty="0" smtClean="0">
                <a:solidFill>
                  <a:srgbClr val="002060"/>
                </a:solidFill>
                <a:latin typeface="Gabriola" pitchFamily="82" charset="0"/>
              </a:rPr>
              <a:t> is the most used method, while </a:t>
            </a:r>
            <a:r>
              <a:rPr lang="en-GB" sz="2800" b="1" i="1" dirty="0" smtClean="0">
                <a:solidFill>
                  <a:srgbClr val="002060"/>
                </a:solidFill>
                <a:latin typeface="Gabriola" pitchFamily="82" charset="0"/>
              </a:rPr>
              <a:t>Anaerobic </a:t>
            </a:r>
            <a:r>
              <a:rPr lang="en-GB" sz="2800" b="1" dirty="0" smtClean="0">
                <a:solidFill>
                  <a:srgbClr val="002060"/>
                </a:solidFill>
                <a:latin typeface="Gabriola" pitchFamily="82" charset="0"/>
              </a:rPr>
              <a:t>has the least usage. </a:t>
            </a:r>
          </a:p>
          <a:p>
            <a:pPr algn="just">
              <a:buFont typeface="Wingdings" pitchFamily="2" charset="2"/>
              <a:buChar char="q"/>
            </a:pPr>
            <a:r>
              <a:rPr lang="en-GB" sz="2800" b="1" i="1" dirty="0" smtClean="0">
                <a:solidFill>
                  <a:srgbClr val="002060"/>
                </a:solidFill>
                <a:latin typeface="Gabriola" pitchFamily="82" charset="0"/>
              </a:rPr>
              <a:t>Washed/Wet</a:t>
            </a:r>
            <a:r>
              <a:rPr lang="en-GB" sz="2800" b="1" dirty="0" smtClean="0">
                <a:solidFill>
                  <a:srgbClr val="002060"/>
                </a:solidFill>
                <a:latin typeface="Gabriola" pitchFamily="82" charset="0"/>
              </a:rPr>
              <a:t> in North Thailand has the highest, while the lowest is in </a:t>
            </a:r>
            <a:r>
              <a:rPr lang="en-GB" sz="2800" b="1" i="1" dirty="0" smtClean="0">
                <a:solidFill>
                  <a:srgbClr val="002060"/>
                </a:solidFill>
                <a:latin typeface="Gabriola" pitchFamily="82" charset="0"/>
              </a:rPr>
              <a:t>Pulped Natural</a:t>
            </a:r>
            <a:r>
              <a:rPr lang="en-GB" sz="2800" b="1" dirty="0" smtClean="0">
                <a:solidFill>
                  <a:srgbClr val="002060"/>
                </a:solidFill>
                <a:latin typeface="Gabriola" pitchFamily="82" charset="0"/>
              </a:rPr>
              <a:t> in Miaoli County.</a:t>
            </a:r>
          </a:p>
          <a:p>
            <a:pPr algn="just">
              <a:buFont typeface="Wingdings" pitchFamily="2" charset="2"/>
              <a:buChar char="q"/>
            </a:pPr>
            <a:r>
              <a:rPr lang="en-GB" sz="2800" b="1" i="1" dirty="0" smtClean="0">
                <a:solidFill>
                  <a:srgbClr val="002060"/>
                </a:solidFill>
                <a:latin typeface="Gabriola" pitchFamily="82" charset="0"/>
              </a:rPr>
              <a:t>The country  </a:t>
            </a:r>
            <a:r>
              <a:rPr lang="en-GB" sz="2800" b="1" dirty="0" smtClean="0">
                <a:solidFill>
                  <a:srgbClr val="002060"/>
                </a:solidFill>
                <a:latin typeface="Gabriola" pitchFamily="82" charset="0"/>
              </a:rPr>
              <a:t>Taiwan has the highest cup points , while </a:t>
            </a:r>
            <a:r>
              <a:rPr lang="en-GB" sz="2800" b="1" i="1" dirty="0" smtClean="0">
                <a:solidFill>
                  <a:srgbClr val="002060"/>
                </a:solidFill>
                <a:latin typeface="Gabriola" pitchFamily="82" charset="0"/>
              </a:rPr>
              <a:t>Anaerobic 1h</a:t>
            </a:r>
            <a:r>
              <a:rPr lang="en-GB" sz="2800" b="1" dirty="0" smtClean="0">
                <a:solidFill>
                  <a:srgbClr val="002060"/>
                </a:solidFill>
                <a:latin typeface="Gabriola" pitchFamily="82" charset="0"/>
              </a:rPr>
              <a:t>as the lowest.</a:t>
            </a:r>
          </a:p>
          <a:p>
            <a:pPr algn="just">
              <a:buFont typeface="Wingdings" pitchFamily="2" charset="2"/>
              <a:buChar char="q"/>
            </a:pPr>
            <a:r>
              <a:rPr lang="en-GB" sz="2800" b="1" i="1" dirty="0" smtClean="0">
                <a:solidFill>
                  <a:srgbClr val="002060"/>
                </a:solidFill>
                <a:latin typeface="Gabriola" pitchFamily="82" charset="0"/>
              </a:rPr>
              <a:t>Washed/Wet</a:t>
            </a:r>
            <a:r>
              <a:rPr lang="en-GB" sz="2800" b="1" dirty="0" smtClean="0">
                <a:solidFill>
                  <a:srgbClr val="002060"/>
                </a:solidFill>
                <a:latin typeface="Gabriola" pitchFamily="82" charset="0"/>
              </a:rPr>
              <a:t> has the highest cup points and bag count, while </a:t>
            </a:r>
            <a:r>
              <a:rPr lang="en-GB" sz="2800" b="1" i="1" dirty="0" smtClean="0">
                <a:solidFill>
                  <a:srgbClr val="002060"/>
                </a:solidFill>
                <a:latin typeface="Gabriola" pitchFamily="82" charset="0"/>
              </a:rPr>
              <a:t>Anaerobic  </a:t>
            </a:r>
            <a:r>
              <a:rPr lang="en-GB" sz="2800" b="1" dirty="0" smtClean="0">
                <a:solidFill>
                  <a:srgbClr val="002060"/>
                </a:solidFill>
                <a:latin typeface="Gabriola" pitchFamily="82" charset="0"/>
              </a:rPr>
              <a:t>contributes the least.</a:t>
            </a:r>
          </a:p>
          <a:p>
            <a:pPr algn="just">
              <a:buFont typeface="Wingdings" pitchFamily="2" charset="2"/>
              <a:buChar char="q"/>
            </a:pPr>
            <a:r>
              <a:rPr lang="en-GB" sz="2800" b="1" i="1" dirty="0" smtClean="0">
                <a:solidFill>
                  <a:srgbClr val="002060"/>
                </a:solidFill>
                <a:latin typeface="Gabriola" pitchFamily="82" charset="0"/>
              </a:rPr>
              <a:t>The Region Cauca </a:t>
            </a:r>
            <a:r>
              <a:rPr lang="en-GB" sz="2800" b="1" dirty="0" smtClean="0">
                <a:solidFill>
                  <a:srgbClr val="002060"/>
                </a:solidFill>
                <a:latin typeface="Gabriola" pitchFamily="82" charset="0"/>
              </a:rPr>
              <a:t>has the highest average cup points, while </a:t>
            </a:r>
            <a:r>
              <a:rPr lang="en-GB" sz="2800" b="1" i="1" dirty="0" smtClean="0">
                <a:solidFill>
                  <a:srgbClr val="002060"/>
                </a:solidFill>
                <a:latin typeface="Gabriola" pitchFamily="82" charset="0"/>
              </a:rPr>
              <a:t>El Salvador  </a:t>
            </a:r>
            <a:r>
              <a:rPr lang="en-GB" sz="2800" b="1" dirty="0" smtClean="0">
                <a:solidFill>
                  <a:srgbClr val="002060"/>
                </a:solidFill>
                <a:latin typeface="Gabriola" pitchFamily="82" charset="0"/>
              </a:rPr>
              <a:t>has the lowest. </a:t>
            </a:r>
          </a:p>
          <a:p>
            <a:pPr algn="just">
              <a:buFont typeface="Wingdings" pitchFamily="2" charset="2"/>
              <a:buChar char="q"/>
            </a:pPr>
            <a:r>
              <a:rPr lang="en-GB" sz="2800" b="1" dirty="0" smtClean="0">
                <a:solidFill>
                  <a:srgbClr val="002060"/>
                </a:solidFill>
                <a:latin typeface="Gabriola" pitchFamily="82" charset="0"/>
              </a:rPr>
              <a:t>Chiayi and Hsinchu County have the highest coffee production at higher altitudes, while lower-altitude regions contribute less.</a:t>
            </a:r>
            <a:endParaRPr lang="sv-SE" sz="2800" b="1" dirty="0">
              <a:solidFill>
                <a:srgbClr val="002060"/>
              </a:solidFill>
              <a:latin typeface="Gabriola" pitchFamily="82"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3" name="Title 2"/>
          <p:cNvSpPr>
            <a:spLocks noGrp="1"/>
          </p:cNvSpPr>
          <p:nvPr>
            <p:ph type="ctrTitle"/>
          </p:nvPr>
        </p:nvSpPr>
        <p:spPr>
          <a:xfrm>
            <a:off x="0" y="-285775"/>
            <a:ext cx="2786050" cy="785817"/>
          </a:xfrm>
        </p:spPr>
        <p:txBody>
          <a:bodyPr>
            <a:normAutofit/>
          </a:bodyPr>
          <a:lstStyle/>
          <a:p>
            <a:r>
              <a:rPr lang="en-IN" sz="4000" b="1" dirty="0" smtClean="0">
                <a:solidFill>
                  <a:schemeClr val="accent6">
                    <a:lumMod val="75000"/>
                  </a:schemeClr>
                </a:solidFill>
                <a:latin typeface="Lucida Calligraphy" pitchFamily="66" charset="0"/>
              </a:rPr>
              <a:t>Insights :</a:t>
            </a:r>
            <a:endParaRPr lang="sv-SE" sz="4000" b="1" dirty="0">
              <a:solidFill>
                <a:schemeClr val="accent6">
                  <a:lumMod val="75000"/>
                </a:schemeClr>
              </a:solidFill>
              <a:latin typeface="Lucida Calligraphy" pitchFamily="66" charset="0"/>
            </a:endParaRPr>
          </a:p>
        </p:txBody>
      </p:sp>
      <p:sp>
        <p:nvSpPr>
          <p:cNvPr id="4" name="Subtitle 3"/>
          <p:cNvSpPr>
            <a:spLocks noGrp="1"/>
          </p:cNvSpPr>
          <p:nvPr>
            <p:ph type="subTitle" idx="1"/>
          </p:nvPr>
        </p:nvSpPr>
        <p:spPr>
          <a:xfrm>
            <a:off x="0" y="571480"/>
            <a:ext cx="9144000" cy="6286520"/>
          </a:xfrm>
        </p:spPr>
        <p:txBody>
          <a:bodyPr>
            <a:normAutofit/>
          </a:bodyPr>
          <a:lstStyle/>
          <a:p>
            <a:pPr algn="just"/>
            <a:r>
              <a:rPr lang="en-GB" sz="3600" b="1" dirty="0" smtClean="0">
                <a:solidFill>
                  <a:schemeClr val="accent1">
                    <a:lumMod val="75000"/>
                  </a:schemeClr>
                </a:solidFill>
                <a:latin typeface="Gabriola" pitchFamily="82" charset="0"/>
              </a:rPr>
              <a:t>Can we identify any trends or patterns in defect occurrences and their impact on overall coffee quality?</a:t>
            </a:r>
          </a:p>
          <a:p>
            <a:pPr algn="just">
              <a:buFont typeface="Wingdings" pitchFamily="2" charset="2"/>
              <a:buChar char="q"/>
            </a:pPr>
            <a:r>
              <a:rPr lang="en-GB" sz="2800" b="1" dirty="0" smtClean="0">
                <a:solidFill>
                  <a:srgbClr val="002060"/>
                </a:solidFill>
                <a:latin typeface="Gabriola" pitchFamily="82" charset="0"/>
              </a:rPr>
              <a:t>Washed/Wet processed beans has more defects.</a:t>
            </a:r>
          </a:p>
          <a:p>
            <a:pPr algn="just">
              <a:buFont typeface="Wingdings" pitchFamily="2" charset="2"/>
              <a:buChar char="q"/>
            </a:pPr>
            <a:r>
              <a:rPr lang="en-GB" sz="2800" b="1" dirty="0" smtClean="0">
                <a:solidFill>
                  <a:srgbClr val="002060"/>
                </a:solidFill>
                <a:latin typeface="Gabriola" pitchFamily="82" charset="0"/>
              </a:rPr>
              <a:t>Bourbon, Caturra, and Typica varieties have more defects</a:t>
            </a:r>
          </a:p>
          <a:p>
            <a:pPr algn="just">
              <a:buFont typeface="Wingdings" pitchFamily="2" charset="2"/>
              <a:buChar char="q"/>
            </a:pPr>
            <a:r>
              <a:rPr lang="en-GB" sz="2800" b="1" dirty="0" smtClean="0">
                <a:solidFill>
                  <a:srgbClr val="002060"/>
                </a:solidFill>
                <a:latin typeface="Gabriola" pitchFamily="82" charset="0"/>
              </a:rPr>
              <a:t>Harvest Year 2021/2022 &amp; 2022/2023 has more defected beans</a:t>
            </a:r>
          </a:p>
          <a:p>
            <a:pPr algn="just">
              <a:buFont typeface="Wingdings" pitchFamily="2" charset="2"/>
              <a:buChar char="q"/>
            </a:pPr>
            <a:r>
              <a:rPr lang="en-GB" sz="2800" b="1" dirty="0" smtClean="0">
                <a:solidFill>
                  <a:srgbClr val="002060"/>
                </a:solidFill>
                <a:latin typeface="Gabriola" pitchFamily="82" charset="0"/>
              </a:rPr>
              <a:t>Higher defects are recorded at 1000-1500 feet, which means altitude affects quality.</a:t>
            </a:r>
          </a:p>
          <a:p>
            <a:pPr algn="just">
              <a:buFont typeface="Wingdings" pitchFamily="2" charset="2"/>
              <a:buChar char="q"/>
            </a:pPr>
            <a:r>
              <a:rPr lang="en-GB" sz="2800" b="1" dirty="0" smtClean="0">
                <a:solidFill>
                  <a:srgbClr val="002060"/>
                </a:solidFill>
                <a:latin typeface="Gabriola" pitchFamily="82" charset="0"/>
              </a:rPr>
              <a:t> November, April &amp; March Graded beans has more defects.</a:t>
            </a:r>
          </a:p>
          <a:p>
            <a:pPr algn="just">
              <a:buFont typeface="Wingdings" pitchFamily="2" charset="2"/>
              <a:buChar char="q"/>
            </a:pPr>
            <a:r>
              <a:rPr lang="en-GB" sz="2800" b="1" dirty="0" smtClean="0">
                <a:solidFill>
                  <a:srgbClr val="002060"/>
                </a:solidFill>
                <a:latin typeface="Gabriola" pitchFamily="82" charset="0"/>
              </a:rPr>
              <a:t>Beans with Moisture Range more than 10% has more defects .</a:t>
            </a:r>
          </a:p>
          <a:p>
            <a:pPr algn="just">
              <a:buFont typeface="Wingdings" pitchFamily="2" charset="2"/>
              <a:buChar char="q"/>
            </a:pPr>
            <a:r>
              <a:rPr lang="en-GB" sz="2800" b="1" dirty="0" smtClean="0">
                <a:solidFill>
                  <a:srgbClr val="002060"/>
                </a:solidFill>
                <a:latin typeface="Gabriola" pitchFamily="82" charset="0"/>
              </a:rPr>
              <a:t>Category 2 defects are more compared to category 1 defects.</a:t>
            </a:r>
          </a:p>
          <a:p>
            <a:pPr algn="just"/>
            <a:endParaRPr lang="en-GB" sz="3600" b="1" dirty="0" smtClean="0">
              <a:solidFill>
                <a:schemeClr val="accent1">
                  <a:lumMod val="75000"/>
                </a:schemeClr>
              </a:solidFill>
              <a:latin typeface="Gabriola" pitchFamily="82" charset="0"/>
            </a:endParaRPr>
          </a:p>
          <a:p>
            <a:pPr algn="just"/>
            <a:endParaRPr lang="en-GB" sz="3600" b="1" dirty="0" smtClean="0">
              <a:solidFill>
                <a:schemeClr val="accent1">
                  <a:lumMod val="75000"/>
                </a:schemeClr>
              </a:solidFill>
              <a:latin typeface="Gabriola" pitchFamily="82" charset="0"/>
            </a:endParaRPr>
          </a:p>
          <a:p>
            <a:pPr algn="just"/>
            <a:endParaRPr lang="sv-SE" sz="4000" b="1" dirty="0">
              <a:solidFill>
                <a:schemeClr val="accent4">
                  <a:lumMod val="75000"/>
                </a:schemeClr>
              </a:solidFill>
              <a:latin typeface="Gabriola" pitchFamily="82"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3" name="Title 2"/>
          <p:cNvSpPr>
            <a:spLocks noGrp="1"/>
          </p:cNvSpPr>
          <p:nvPr>
            <p:ph type="ctrTitle"/>
          </p:nvPr>
        </p:nvSpPr>
        <p:spPr>
          <a:xfrm>
            <a:off x="0" y="-285775"/>
            <a:ext cx="2786050" cy="785817"/>
          </a:xfrm>
        </p:spPr>
        <p:txBody>
          <a:bodyPr>
            <a:normAutofit/>
          </a:bodyPr>
          <a:lstStyle/>
          <a:p>
            <a:r>
              <a:rPr lang="en-IN" sz="4000" b="1" dirty="0" smtClean="0">
                <a:solidFill>
                  <a:schemeClr val="accent6">
                    <a:lumMod val="75000"/>
                  </a:schemeClr>
                </a:solidFill>
                <a:latin typeface="Lucida Calligraphy" pitchFamily="66" charset="0"/>
              </a:rPr>
              <a:t>Insights :</a:t>
            </a:r>
            <a:endParaRPr lang="sv-SE" sz="4000" b="1" dirty="0">
              <a:solidFill>
                <a:schemeClr val="accent6">
                  <a:lumMod val="75000"/>
                </a:schemeClr>
              </a:solidFill>
              <a:latin typeface="Lucida Calligraphy" pitchFamily="66" charset="0"/>
            </a:endParaRPr>
          </a:p>
        </p:txBody>
      </p:sp>
      <p:sp>
        <p:nvSpPr>
          <p:cNvPr id="4" name="Subtitle 3"/>
          <p:cNvSpPr>
            <a:spLocks noGrp="1"/>
          </p:cNvSpPr>
          <p:nvPr>
            <p:ph type="subTitle" idx="1"/>
          </p:nvPr>
        </p:nvSpPr>
        <p:spPr>
          <a:xfrm>
            <a:off x="0" y="571480"/>
            <a:ext cx="9144000" cy="6286520"/>
          </a:xfrm>
        </p:spPr>
        <p:txBody>
          <a:bodyPr>
            <a:normAutofit/>
          </a:bodyPr>
          <a:lstStyle/>
          <a:p>
            <a:pPr algn="just"/>
            <a:r>
              <a:rPr lang="en-GB" sz="3600" b="1" dirty="0" smtClean="0">
                <a:solidFill>
                  <a:schemeClr val="accent1">
                    <a:lumMod val="75000"/>
                  </a:schemeClr>
                </a:solidFill>
                <a:latin typeface="Gabriola" pitchFamily="82" charset="0"/>
              </a:rPr>
              <a:t>How do different variables interact to influence the Total Cup Points, which represent an overall measure of coffee quality?</a:t>
            </a:r>
          </a:p>
          <a:p>
            <a:pPr algn="just">
              <a:buFont typeface="Wingdings" pitchFamily="2" charset="2"/>
              <a:buChar char="q"/>
            </a:pPr>
            <a:r>
              <a:rPr lang="en-GB" sz="2800" b="1" dirty="0" smtClean="0">
                <a:solidFill>
                  <a:srgbClr val="002060"/>
                </a:solidFill>
                <a:latin typeface="Gabriola" pitchFamily="82" charset="0"/>
              </a:rPr>
              <a:t>Ethiopia, Tanzania, Taiwan, Gautemela, Madagasarcar  are the top 5 Countries.</a:t>
            </a:r>
          </a:p>
          <a:p>
            <a:pPr algn="just">
              <a:buFont typeface="Wingdings" pitchFamily="2" charset="2"/>
              <a:buChar char="q"/>
            </a:pPr>
            <a:r>
              <a:rPr lang="en-GB" sz="2800" b="1" dirty="0" smtClean="0">
                <a:solidFill>
                  <a:srgbClr val="002060"/>
                </a:solidFill>
                <a:latin typeface="Gabriola" pitchFamily="82" charset="0"/>
              </a:rPr>
              <a:t>Castillo, Red Bourbon &amp; SI34 +Gesha are top 3 quality beans when compared to Cup Points.</a:t>
            </a:r>
          </a:p>
          <a:p>
            <a:pPr algn="just">
              <a:buFont typeface="Wingdings" pitchFamily="2" charset="2"/>
              <a:buChar char="q"/>
            </a:pPr>
            <a:r>
              <a:rPr lang="en-GB" sz="2800" b="1" dirty="0" smtClean="0">
                <a:solidFill>
                  <a:srgbClr val="002060"/>
                </a:solidFill>
                <a:latin typeface="Gabriola" pitchFamily="82" charset="0"/>
              </a:rPr>
              <a:t>The overall  Cup points of a coffee is influenced  by attributes Acidity, Flavour, Aroma, Body, Balance, After taste. The increase in this attributes enchances the Coffee quality points.</a:t>
            </a:r>
          </a:p>
          <a:p>
            <a:pPr algn="just">
              <a:buFont typeface="Wingdings" pitchFamily="2" charset="2"/>
              <a:buChar char="q"/>
            </a:pPr>
            <a:r>
              <a:rPr lang="en-GB" sz="2800" b="1" dirty="0" smtClean="0">
                <a:solidFill>
                  <a:srgbClr val="002060"/>
                </a:solidFill>
                <a:latin typeface="Gabriola" pitchFamily="82" charset="0"/>
              </a:rPr>
              <a:t>The Washed/Wet process contributes  the most cup points, especially in Miaoli country, Taiwan.</a:t>
            </a:r>
          </a:p>
          <a:p>
            <a:pPr algn="just"/>
            <a:endParaRPr lang="sv-SE" sz="3600" b="1" dirty="0">
              <a:solidFill>
                <a:schemeClr val="accent1">
                  <a:lumMod val="75000"/>
                </a:schemeClr>
              </a:solidFill>
              <a:latin typeface="Gabriola" pitchFamily="82"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0" y="1"/>
            <a:ext cx="9144000" cy="1285860"/>
          </a:xfrm>
        </p:spPr>
        <p:txBody>
          <a:bodyPr>
            <a:normAutofit/>
          </a:bodyPr>
          <a:lstStyle/>
          <a:p>
            <a:r>
              <a:rPr lang="sv-SE" sz="4000" b="1" dirty="0" smtClean="0">
                <a:solidFill>
                  <a:schemeClr val="accent6">
                    <a:lumMod val="75000"/>
                  </a:schemeClr>
                </a:solidFill>
                <a:latin typeface="Lucida Calligraphy" pitchFamily="66" charset="0"/>
              </a:rPr>
              <a:t>Suggestions for Future Research</a:t>
            </a:r>
            <a:endParaRPr lang="sv-SE" sz="4000" b="1" dirty="0">
              <a:solidFill>
                <a:schemeClr val="accent6">
                  <a:lumMod val="75000"/>
                </a:schemeClr>
              </a:solidFill>
              <a:latin typeface="Lucida Calligraphy" pitchFamily="66" charset="0"/>
            </a:endParaRPr>
          </a:p>
        </p:txBody>
      </p:sp>
      <p:sp>
        <p:nvSpPr>
          <p:cNvPr id="7" name="Subtitle 6"/>
          <p:cNvSpPr>
            <a:spLocks noGrp="1"/>
          </p:cNvSpPr>
          <p:nvPr>
            <p:ph type="subTitle" idx="1"/>
          </p:nvPr>
        </p:nvSpPr>
        <p:spPr>
          <a:xfrm>
            <a:off x="0" y="1214422"/>
            <a:ext cx="9144000" cy="5643578"/>
          </a:xfrm>
        </p:spPr>
        <p:txBody>
          <a:bodyPr>
            <a:normAutofit fontScale="92500" lnSpcReduction="10000"/>
          </a:bodyPr>
          <a:lstStyle/>
          <a:p>
            <a:pPr algn="l">
              <a:buFont typeface="Wingdings" pitchFamily="2" charset="2"/>
              <a:buChar char="Ø"/>
            </a:pPr>
            <a:r>
              <a:rPr lang="en-GB" sz="3000" b="1" dirty="0" smtClean="0">
                <a:solidFill>
                  <a:schemeClr val="accent6"/>
                </a:solidFill>
                <a:latin typeface="Gabriola" pitchFamily="82" charset="0"/>
              </a:rPr>
              <a:t>Processing Method Optimization</a:t>
            </a:r>
            <a:r>
              <a:rPr lang="en-GB" sz="3000" b="1" dirty="0" smtClean="0">
                <a:solidFill>
                  <a:srgbClr val="000066"/>
                </a:solidFill>
                <a:latin typeface="Gabriola" pitchFamily="82" charset="0"/>
              </a:rPr>
              <a:t>: Further research into the specific steps and conditions of high-performing processing methods like “Double Anaerobic Washed” can provide detailed guidelines for producers looking to adopt these techniques.</a:t>
            </a:r>
          </a:p>
          <a:p>
            <a:pPr algn="l">
              <a:buFont typeface="Wingdings" pitchFamily="2" charset="2"/>
              <a:buChar char="Ø"/>
            </a:pPr>
            <a:r>
              <a:rPr lang="en-GB" sz="3000" b="1" dirty="0" smtClean="0">
                <a:solidFill>
                  <a:schemeClr val="accent6"/>
                </a:solidFill>
                <a:latin typeface="Gabriola" pitchFamily="82" charset="0"/>
              </a:rPr>
              <a:t>Defect Reduction Strategies</a:t>
            </a:r>
            <a:r>
              <a:rPr lang="en-GB" sz="3000" b="1" dirty="0" smtClean="0">
                <a:solidFill>
                  <a:srgbClr val="000066"/>
                </a:solidFill>
                <a:latin typeface="Gabriola" pitchFamily="82" charset="0"/>
              </a:rPr>
              <a:t>: Investigating the root causes of defects and developing targeted interventions can help reduce the incidence of defects and improve overall coffee quality.</a:t>
            </a:r>
          </a:p>
          <a:p>
            <a:pPr algn="l">
              <a:buFont typeface="Wingdings" pitchFamily="2" charset="2"/>
              <a:buChar char="Ø"/>
            </a:pPr>
            <a:r>
              <a:rPr lang="en-GB" sz="3000" b="1" dirty="0" smtClean="0">
                <a:solidFill>
                  <a:schemeClr val="accent6"/>
                </a:solidFill>
                <a:latin typeface="Gabriola" pitchFamily="82" charset="0"/>
              </a:rPr>
              <a:t>Consumer Preferences</a:t>
            </a:r>
            <a:r>
              <a:rPr lang="en-GB" sz="3000" b="1" dirty="0" smtClean="0">
                <a:solidFill>
                  <a:srgbClr val="000066"/>
                </a:solidFill>
                <a:latin typeface="Gabriola" pitchFamily="82" charset="0"/>
              </a:rPr>
              <a:t>: Understanding consumer preferences for different sensory attributes can help producers tailor their products to meet market demands, thereby increasing satisfaction and market share.</a:t>
            </a:r>
          </a:p>
          <a:p>
            <a:pPr algn="l">
              <a:buFont typeface="Wingdings" pitchFamily="2" charset="2"/>
              <a:buChar char="Ø"/>
            </a:pPr>
            <a:r>
              <a:rPr lang="en-GB" sz="3000" b="1" dirty="0" smtClean="0">
                <a:solidFill>
                  <a:schemeClr val="accent6"/>
                </a:solidFill>
                <a:latin typeface="Gabriola" pitchFamily="82" charset="0"/>
              </a:rPr>
              <a:t>Sustainability Practices</a:t>
            </a:r>
            <a:r>
              <a:rPr lang="en-GB" sz="3000" b="1" dirty="0" smtClean="0">
                <a:solidFill>
                  <a:srgbClr val="000066"/>
                </a:solidFill>
                <a:latin typeface="Gabriola" pitchFamily="82" charset="0"/>
              </a:rPr>
              <a:t>: Exploring the relationship between sustainable farming practices and coffee quality can highlight the benefits of environmentally friendly methods, encouraging wider adoption</a:t>
            </a:r>
            <a:r>
              <a:rPr lang="en-GB" sz="3000" dirty="0" smtClean="0">
                <a:solidFill>
                  <a:srgbClr val="002060"/>
                </a:solidFill>
                <a:latin typeface="Gabriola" pitchFamily="82" charset="0"/>
              </a:rPr>
              <a:t>.</a:t>
            </a:r>
          </a:p>
          <a:p>
            <a:pPr algn="l">
              <a:buFont typeface="Wingdings" pitchFamily="2" charset="2"/>
              <a:buChar char="Ø"/>
            </a:pPr>
            <a:endParaRPr lang="en-GB" dirty="0">
              <a:latin typeface="Gabriola" pitchFamily="8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6" name="Title 5"/>
          <p:cNvSpPr>
            <a:spLocks noGrp="1"/>
          </p:cNvSpPr>
          <p:nvPr>
            <p:ph type="ctrTitle"/>
          </p:nvPr>
        </p:nvSpPr>
        <p:spPr>
          <a:xfrm>
            <a:off x="0" y="-214338"/>
            <a:ext cx="9144000" cy="2071702"/>
          </a:xfrm>
        </p:spPr>
        <p:txBody>
          <a:bodyPr/>
          <a:lstStyle/>
          <a:p>
            <a:pPr algn="l"/>
            <a:r>
              <a:rPr lang="en-IN" b="1" dirty="0" smtClean="0">
                <a:solidFill>
                  <a:schemeClr val="accent6">
                    <a:lumMod val="75000"/>
                  </a:schemeClr>
                </a:solidFill>
                <a:latin typeface="Lucida Calligraphy" pitchFamily="66" charset="0"/>
              </a:rPr>
              <a:t>Conclusion :</a:t>
            </a:r>
            <a:endParaRPr lang="sv-SE" b="1" dirty="0">
              <a:solidFill>
                <a:schemeClr val="accent6">
                  <a:lumMod val="75000"/>
                </a:schemeClr>
              </a:solidFill>
              <a:latin typeface="Lucida Calligraphy" pitchFamily="66" charset="0"/>
            </a:endParaRPr>
          </a:p>
        </p:txBody>
      </p:sp>
      <p:sp>
        <p:nvSpPr>
          <p:cNvPr id="7" name="Subtitle 6"/>
          <p:cNvSpPr>
            <a:spLocks noGrp="1"/>
          </p:cNvSpPr>
          <p:nvPr>
            <p:ph type="subTitle" idx="1"/>
          </p:nvPr>
        </p:nvSpPr>
        <p:spPr>
          <a:xfrm>
            <a:off x="0" y="1357298"/>
            <a:ext cx="9144000" cy="5214974"/>
          </a:xfrm>
        </p:spPr>
        <p:txBody>
          <a:bodyPr>
            <a:normAutofit/>
          </a:bodyPr>
          <a:lstStyle/>
          <a:p>
            <a:pPr algn="just"/>
            <a:r>
              <a:rPr lang="en-GB" sz="3600" b="1" dirty="0" smtClean="0">
                <a:solidFill>
                  <a:srgbClr val="002060"/>
                </a:solidFill>
                <a:latin typeface="Gabriola" pitchFamily="82" charset="0"/>
              </a:rPr>
              <a:t>This data analytics project, using Power BI, uncovers valuable insights into the factors that drive coffee quality, from processing methods to defect management. By focusing on these key variables, businesses can make more informed decisions that enhance coffee quality and streamline their supply chains. The findings from this analysis offer a clear path forward for improving quality control and operational efficiency in the global coffee market.</a:t>
            </a:r>
            <a:endParaRPr lang="sv-SE" sz="3600" b="1" dirty="0">
              <a:solidFill>
                <a:srgbClr val="002060"/>
              </a:solidFill>
              <a:latin typeface="Gabriola" pitchFamily="82"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4" name="Round Diagonal Corner Rectangle 3"/>
          <p:cNvSpPr/>
          <p:nvPr/>
        </p:nvSpPr>
        <p:spPr>
          <a:xfrm>
            <a:off x="1857356" y="357166"/>
            <a:ext cx="6000792" cy="2857520"/>
          </a:xfrm>
          <a:prstGeom prst="round2DiagRect">
            <a:avLst>
              <a:gd name="adj1" fmla="val 49167"/>
              <a:gd name="adj2" fmla="val 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600" b="1" dirty="0" smtClean="0">
                <a:solidFill>
                  <a:schemeClr val="accent6">
                    <a:lumMod val="75000"/>
                  </a:schemeClr>
                </a:solidFill>
                <a:latin typeface="Gabriola" pitchFamily="82" charset="0"/>
              </a:rPr>
              <a:t>Thank You </a:t>
            </a:r>
            <a:endParaRPr lang="sv-SE" sz="9600" b="1" dirty="0">
              <a:solidFill>
                <a:schemeClr val="accent6">
                  <a:lumMod val="75000"/>
                </a:schemeClr>
              </a:solidFill>
              <a:latin typeface="Gabriola" pitchFamily="82" charset="0"/>
            </a:endParaRPr>
          </a:p>
        </p:txBody>
      </p:sp>
      <p:sp>
        <p:nvSpPr>
          <p:cNvPr id="5" name="Parallelogram 4"/>
          <p:cNvSpPr/>
          <p:nvPr/>
        </p:nvSpPr>
        <p:spPr>
          <a:xfrm>
            <a:off x="2071670" y="3429000"/>
            <a:ext cx="4714908" cy="1071570"/>
          </a:xfrm>
          <a:prstGeom prst="parallelogram">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7200" b="1" dirty="0" smtClean="0">
                <a:solidFill>
                  <a:schemeClr val="accent6">
                    <a:lumMod val="75000"/>
                  </a:schemeClr>
                </a:solidFill>
                <a:latin typeface="Gabriola" pitchFamily="82" charset="0"/>
              </a:rPr>
              <a:t>A . Archana</a:t>
            </a:r>
            <a:endParaRPr lang="sv-SE" sz="7200" b="1" dirty="0">
              <a:solidFill>
                <a:schemeClr val="accent6">
                  <a:lumMod val="75000"/>
                </a:schemeClr>
              </a:solidFill>
              <a:latin typeface="Gabriola" pitchFamily="8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285776"/>
            <a:ext cx="9144000" cy="7143776"/>
          </a:xfrm>
          <a:prstGeom prst="rect">
            <a:avLst/>
          </a:prstGeom>
          <a:noFill/>
          <a:ln w="38100">
            <a:solidFill>
              <a:schemeClr val="accent2"/>
            </a:solidFill>
            <a:miter lim="800000"/>
            <a:headEnd/>
            <a:tailEnd/>
          </a:ln>
          <a:effectLst/>
        </p:spPr>
      </p:pic>
      <p:sp>
        <p:nvSpPr>
          <p:cNvPr id="6" name="Title 5"/>
          <p:cNvSpPr>
            <a:spLocks noGrp="1"/>
          </p:cNvSpPr>
          <p:nvPr>
            <p:ph type="title"/>
          </p:nvPr>
        </p:nvSpPr>
        <p:spPr>
          <a:xfrm>
            <a:off x="0" y="-285776"/>
            <a:ext cx="8686800" cy="1357322"/>
          </a:xfrm>
        </p:spPr>
        <p:txBody>
          <a:bodyPr>
            <a:normAutofit/>
          </a:bodyPr>
          <a:lstStyle/>
          <a:p>
            <a:pPr algn="l"/>
            <a:r>
              <a:rPr lang="en-IN" sz="6000" b="1" dirty="0" smtClean="0">
                <a:solidFill>
                  <a:schemeClr val="accent6">
                    <a:lumMod val="75000"/>
                  </a:schemeClr>
                </a:solidFill>
                <a:latin typeface="Lucida Calligraphy" pitchFamily="66" charset="0"/>
              </a:rPr>
              <a:t>O</a:t>
            </a:r>
            <a:r>
              <a:rPr lang="en-IN" sz="6000" b="1" dirty="0" smtClean="0">
                <a:solidFill>
                  <a:schemeClr val="accent6">
                    <a:lumMod val="75000"/>
                  </a:schemeClr>
                </a:solidFill>
                <a:latin typeface="Lucida Calligraphy" pitchFamily="66" charset="0"/>
              </a:rPr>
              <a:t>bjectives:</a:t>
            </a:r>
            <a:endParaRPr lang="sv-SE" sz="6000" b="1" dirty="0">
              <a:solidFill>
                <a:schemeClr val="accent6">
                  <a:lumMod val="75000"/>
                </a:schemeClr>
              </a:solidFill>
              <a:latin typeface="Lucida Calligraphy" pitchFamily="66" charset="0"/>
            </a:endParaRPr>
          </a:p>
        </p:txBody>
      </p:sp>
      <p:sp>
        <p:nvSpPr>
          <p:cNvPr id="8" name="Rectangle 7"/>
          <p:cNvSpPr/>
          <p:nvPr/>
        </p:nvSpPr>
        <p:spPr>
          <a:xfrm>
            <a:off x="0" y="642918"/>
            <a:ext cx="9144000" cy="5016758"/>
          </a:xfrm>
          <a:prstGeom prst="rect">
            <a:avLst/>
          </a:prstGeom>
        </p:spPr>
        <p:txBody>
          <a:bodyPr wrap="square">
            <a:spAutoFit/>
          </a:bodyPr>
          <a:lstStyle/>
          <a:p>
            <a:endParaRPr lang="en-GB" sz="3200" b="1" dirty="0" smtClean="0">
              <a:solidFill>
                <a:srgbClr val="002060"/>
              </a:solidFill>
              <a:latin typeface="Gabriola" pitchFamily="82" charset="0"/>
            </a:endParaRPr>
          </a:p>
          <a:p>
            <a:r>
              <a:rPr lang="en-GB" sz="3200" b="1" dirty="0" smtClean="0">
                <a:solidFill>
                  <a:srgbClr val="002060"/>
                </a:solidFill>
                <a:latin typeface="Gabriola" pitchFamily="82" charset="0"/>
              </a:rPr>
              <a:t>1  </a:t>
            </a:r>
            <a:r>
              <a:rPr lang="en-GB" sz="3600" b="1" dirty="0" smtClean="0">
                <a:solidFill>
                  <a:srgbClr val="002060"/>
                </a:solidFill>
                <a:latin typeface="Gabriola" pitchFamily="82" charset="0"/>
              </a:rPr>
              <a:t>To </a:t>
            </a:r>
            <a:r>
              <a:rPr lang="en-GB" sz="3600" b="1" dirty="0" smtClean="0">
                <a:solidFill>
                  <a:srgbClr val="002060"/>
                </a:solidFill>
                <a:latin typeface="Gabriola" pitchFamily="82" charset="0"/>
              </a:rPr>
              <a:t>identify the key determinants of coffee quality as evaluated through sensory attributes such as aroma, </a:t>
            </a:r>
            <a:r>
              <a:rPr lang="en-GB" sz="3600" b="1" dirty="0" smtClean="0">
                <a:solidFill>
                  <a:srgbClr val="002060"/>
                </a:solidFill>
                <a:latin typeface="Gabriola" pitchFamily="82" charset="0"/>
              </a:rPr>
              <a:t>flavour</a:t>
            </a:r>
            <a:r>
              <a:rPr lang="en-GB" sz="3600" b="1" dirty="0" smtClean="0">
                <a:solidFill>
                  <a:srgbClr val="002060"/>
                </a:solidFill>
                <a:latin typeface="Gabriola" pitchFamily="82" charset="0"/>
              </a:rPr>
              <a:t>, and acidity.</a:t>
            </a:r>
          </a:p>
          <a:p>
            <a:r>
              <a:rPr lang="en-GB" sz="3600" b="1" dirty="0" smtClean="0">
                <a:solidFill>
                  <a:srgbClr val="002060"/>
                </a:solidFill>
                <a:latin typeface="Gabriola" pitchFamily="82" charset="0"/>
              </a:rPr>
              <a:t>2  To </a:t>
            </a:r>
            <a:r>
              <a:rPr lang="en-GB" sz="3600" b="1" dirty="0" smtClean="0">
                <a:solidFill>
                  <a:srgbClr val="002060"/>
                </a:solidFill>
                <a:latin typeface="Gabriola" pitchFamily="82" charset="0"/>
              </a:rPr>
              <a:t>explore the correlation between processing methods, origin regions, and coffee quality scores.</a:t>
            </a:r>
          </a:p>
          <a:p>
            <a:r>
              <a:rPr lang="en-GB" sz="3600" b="1" dirty="0" smtClean="0">
                <a:solidFill>
                  <a:srgbClr val="002060"/>
                </a:solidFill>
                <a:latin typeface="Gabriola" pitchFamily="82" charset="0"/>
              </a:rPr>
              <a:t>3 To </a:t>
            </a:r>
            <a:r>
              <a:rPr lang="en-GB" sz="3600" b="1" dirty="0" smtClean="0">
                <a:solidFill>
                  <a:srgbClr val="002060"/>
                </a:solidFill>
                <a:latin typeface="Gabriola" pitchFamily="82" charset="0"/>
              </a:rPr>
              <a:t>identify trends or patterns in defect occurrences and their impact on overall coffee quality.</a:t>
            </a:r>
          </a:p>
          <a:p>
            <a:r>
              <a:rPr lang="en-GB" sz="3600" b="1" dirty="0" smtClean="0">
                <a:solidFill>
                  <a:srgbClr val="002060"/>
                </a:solidFill>
                <a:latin typeface="Gabriola" pitchFamily="82" charset="0"/>
              </a:rPr>
              <a:t>4To </a:t>
            </a:r>
            <a:r>
              <a:rPr lang="en-GB" sz="3600" b="1" dirty="0" smtClean="0">
                <a:solidFill>
                  <a:srgbClr val="002060"/>
                </a:solidFill>
                <a:latin typeface="Gabriola" pitchFamily="82" charset="0"/>
              </a:rPr>
              <a:t>analyze how different variables interact to influence the Total Cup Points, an overall measure of coffee quality.</a:t>
            </a:r>
            <a:endParaRPr lang="en-GB" sz="3600" b="1" dirty="0">
              <a:solidFill>
                <a:srgbClr val="002060"/>
              </a:solidFill>
              <a:latin typeface="Gabriola" pitchFamily="8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8992" y="0"/>
            <a:ext cx="5715008" cy="1643050"/>
          </a:xfrm>
          <a:solidFill>
            <a:schemeClr val="bg2"/>
          </a:solidFill>
          <a:ln w="28575">
            <a:solidFill>
              <a:schemeClr val="bg2"/>
            </a:solidFill>
            <a:prstDash val="solid"/>
          </a:ln>
        </p:spPr>
        <p:txBody>
          <a:bodyPr>
            <a:normAutofit fontScale="90000"/>
          </a:bodyPr>
          <a:lstStyle/>
          <a:p>
            <a:pPr algn="l"/>
            <a:r>
              <a:rPr lang="en-IN" sz="7200" b="1" dirty="0" smtClean="0">
                <a:latin typeface="Blackadder ITC" pitchFamily="82" charset="0"/>
              </a:rPr>
              <a:t> </a:t>
            </a:r>
            <a:r>
              <a:rPr lang="en-IN" sz="7200" b="1" dirty="0" smtClean="0">
                <a:solidFill>
                  <a:schemeClr val="accent6">
                    <a:lumMod val="75000"/>
                  </a:schemeClr>
                </a:solidFill>
                <a:latin typeface="Blackadder ITC" pitchFamily="82" charset="0"/>
              </a:rPr>
              <a:t>Technical  Stacks : </a:t>
            </a:r>
            <a:endParaRPr lang="sv-SE" sz="7200" b="1" dirty="0">
              <a:solidFill>
                <a:schemeClr val="accent6">
                  <a:lumMod val="75000"/>
                </a:schemeClr>
              </a:solidFill>
              <a:latin typeface="Blackadder ITC" pitchFamily="82" charset="0"/>
            </a:endParaRPr>
          </a:p>
        </p:txBody>
      </p:sp>
      <p:sp>
        <p:nvSpPr>
          <p:cNvPr id="5" name="Subtitle 4"/>
          <p:cNvSpPr>
            <a:spLocks noGrp="1"/>
          </p:cNvSpPr>
          <p:nvPr>
            <p:ph type="subTitle" idx="1"/>
          </p:nvPr>
        </p:nvSpPr>
        <p:spPr>
          <a:xfrm>
            <a:off x="3428992" y="1714488"/>
            <a:ext cx="5715008" cy="5143512"/>
          </a:xfrm>
          <a:ln w="28575">
            <a:solidFill>
              <a:schemeClr val="bg2"/>
            </a:solidFill>
          </a:ln>
        </p:spPr>
        <p:txBody>
          <a:bodyPr>
            <a:normAutofit/>
          </a:bodyPr>
          <a:lstStyle/>
          <a:p>
            <a:pPr algn="l"/>
            <a:endParaRPr lang="en-GB" sz="2000" dirty="0" smtClean="0">
              <a:solidFill>
                <a:schemeClr val="tx1"/>
              </a:solidFill>
              <a:latin typeface="Arial Unicode MS" pitchFamily="34" charset="-128"/>
              <a:ea typeface="Arial Unicode MS" pitchFamily="34" charset="-128"/>
              <a:cs typeface="Arial Unicode MS" pitchFamily="34" charset="-128"/>
            </a:endParaRP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 </a:t>
            </a:r>
            <a:r>
              <a:rPr lang="en-GB" b="1" dirty="0" smtClean="0">
                <a:solidFill>
                  <a:schemeClr val="tx1"/>
                </a:solidFill>
                <a:latin typeface="Gabriola" pitchFamily="82" charset="0"/>
                <a:ea typeface="Arial Unicode MS" pitchFamily="34" charset="-128"/>
                <a:cs typeface="Arial Unicode MS" pitchFamily="34" charset="-128"/>
              </a:rPr>
              <a:t>Power Bi</a:t>
            </a:r>
          </a:p>
          <a:p>
            <a:pPr algn="just"/>
            <a:endParaRPr lang="en-GB" b="1" dirty="0" smtClean="0">
              <a:solidFill>
                <a:schemeClr val="tx1"/>
              </a:solidFill>
              <a:latin typeface="Gabriola" pitchFamily="82" charset="0"/>
              <a:ea typeface="Arial Unicode MS" pitchFamily="34" charset="-128"/>
              <a:cs typeface="Arial Unicode MS" pitchFamily="34" charset="-128"/>
            </a:endParaRPr>
          </a:p>
          <a:p>
            <a:pPr algn="just">
              <a:buFont typeface="Wingdings" pitchFamily="2" charset="2"/>
              <a:buChar char="Ø"/>
            </a:pPr>
            <a:r>
              <a:rPr lang="en-GB" b="1" dirty="0" smtClean="0">
                <a:solidFill>
                  <a:schemeClr val="tx1"/>
                </a:solidFill>
                <a:latin typeface="Gabriola" pitchFamily="82" charset="0"/>
                <a:ea typeface="Arial Unicode MS" pitchFamily="34" charset="-128"/>
                <a:cs typeface="Arial Unicode MS" pitchFamily="34" charset="-128"/>
              </a:rPr>
              <a:t>Microsoft Excel</a:t>
            </a:r>
          </a:p>
          <a:p>
            <a:pPr algn="just"/>
            <a:endParaRPr lang="en-GB" b="1" dirty="0" smtClean="0">
              <a:solidFill>
                <a:schemeClr val="tx1"/>
              </a:solidFill>
              <a:latin typeface="Gabriola" pitchFamily="82" charset="0"/>
              <a:ea typeface="Arial Unicode MS" pitchFamily="34" charset="-128"/>
              <a:cs typeface="Arial Unicode MS" pitchFamily="34" charset="-128"/>
            </a:endParaRPr>
          </a:p>
          <a:p>
            <a:pPr algn="just">
              <a:buFont typeface="Wingdings" pitchFamily="2" charset="2"/>
              <a:buChar char="Ø"/>
            </a:pPr>
            <a:r>
              <a:rPr lang="en-GB" b="1" dirty="0" smtClean="0">
                <a:solidFill>
                  <a:schemeClr val="tx1"/>
                </a:solidFill>
                <a:latin typeface="Gabriola" pitchFamily="82" charset="0"/>
                <a:ea typeface="Arial Unicode MS" pitchFamily="34" charset="-128"/>
                <a:cs typeface="Arial Unicode MS" pitchFamily="34" charset="-128"/>
              </a:rPr>
              <a:t>Microsoft Power Point</a:t>
            </a:r>
          </a:p>
          <a:p>
            <a:pPr algn="just"/>
            <a:endParaRPr lang="en-GB" b="1" dirty="0" smtClean="0">
              <a:solidFill>
                <a:schemeClr val="tx1"/>
              </a:solidFill>
              <a:latin typeface="Gabriola" pitchFamily="82" charset="0"/>
              <a:ea typeface="Arial Unicode MS" pitchFamily="34" charset="-128"/>
              <a:cs typeface="Arial Unicode MS" pitchFamily="34" charset="-128"/>
            </a:endParaRPr>
          </a:p>
          <a:p>
            <a:pPr algn="just"/>
            <a:endParaRPr lang="en-GB" sz="2800" b="1" dirty="0" smtClean="0">
              <a:solidFill>
                <a:schemeClr val="tx1"/>
              </a:solidFill>
              <a:latin typeface="Arial Unicode MS" pitchFamily="34" charset="-128"/>
              <a:ea typeface="Arial Unicode MS" pitchFamily="34" charset="-128"/>
              <a:cs typeface="Arial Unicode MS" pitchFamily="34" charset="-128"/>
            </a:endParaRPr>
          </a:p>
        </p:txBody>
      </p:sp>
      <p:pic>
        <p:nvPicPr>
          <p:cNvPr id="4" name="Picture 3" descr="11205218.png"/>
          <p:cNvPicPr>
            <a:picLocks noChangeAspect="1"/>
          </p:cNvPicPr>
          <p:nvPr/>
        </p:nvPicPr>
        <p:blipFill>
          <a:blip r:embed="rId3" cstate="print"/>
          <a:stretch>
            <a:fillRect/>
          </a:stretch>
        </p:blipFill>
        <p:spPr>
          <a:xfrm>
            <a:off x="-285784" y="0"/>
            <a:ext cx="9429784" cy="6858000"/>
          </a:xfrm>
          <a:prstGeom prst="rect">
            <a:avLst/>
          </a:prstGeom>
          <a:ln w="38100">
            <a:solidFill>
              <a:srgbClr val="C00000"/>
            </a:solidFill>
            <a:prstDash val="soli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0298" y="285728"/>
            <a:ext cx="6643702" cy="1000132"/>
          </a:xfrm>
          <a:solidFill>
            <a:schemeClr val="bg2"/>
          </a:solidFill>
          <a:ln w="28575">
            <a:solidFill>
              <a:schemeClr val="bg2"/>
            </a:solidFill>
            <a:prstDash val="solid"/>
          </a:ln>
        </p:spPr>
        <p:txBody>
          <a:bodyPr>
            <a:normAutofit fontScale="90000"/>
          </a:bodyPr>
          <a:lstStyle/>
          <a:p>
            <a:pPr algn="l"/>
            <a:r>
              <a:rPr lang="en-IN" sz="7200" b="1" dirty="0" smtClean="0">
                <a:latin typeface="Blackadder ITC" pitchFamily="82" charset="0"/>
              </a:rPr>
              <a:t> </a:t>
            </a:r>
            <a:r>
              <a:rPr lang="en-IN" b="1" dirty="0" smtClean="0">
                <a:solidFill>
                  <a:schemeClr val="accent6">
                    <a:lumMod val="75000"/>
                  </a:schemeClr>
                </a:solidFill>
                <a:latin typeface="Lucida Calligraphy" pitchFamily="66" charset="0"/>
              </a:rPr>
              <a:t>Project Architecture </a:t>
            </a:r>
            <a:r>
              <a:rPr lang="en-IN" sz="7200" b="1" dirty="0" smtClean="0">
                <a:latin typeface="Lucida Calligraphy" pitchFamily="66" charset="0"/>
              </a:rPr>
              <a:t>: </a:t>
            </a:r>
            <a:endParaRPr lang="sv-SE" sz="7200" b="1" dirty="0">
              <a:latin typeface="Lucida Calligraphy" pitchFamily="66" charset="0"/>
            </a:endParaRPr>
          </a:p>
        </p:txBody>
      </p:sp>
      <p:sp>
        <p:nvSpPr>
          <p:cNvPr id="5" name="Subtitle 4"/>
          <p:cNvSpPr>
            <a:spLocks noGrp="1"/>
          </p:cNvSpPr>
          <p:nvPr>
            <p:ph type="subTitle" idx="1"/>
          </p:nvPr>
        </p:nvSpPr>
        <p:spPr>
          <a:xfrm>
            <a:off x="3428992" y="1285860"/>
            <a:ext cx="5715008" cy="5572140"/>
          </a:xfrm>
          <a:ln w="28575">
            <a:solidFill>
              <a:schemeClr val="bg2"/>
            </a:solidFill>
          </a:ln>
        </p:spPr>
        <p:txBody>
          <a:bodyPr>
            <a:normAutofit/>
          </a:bodyPr>
          <a:lstStyle/>
          <a:p>
            <a:pPr algn="l"/>
            <a:endParaRPr lang="en-GB" sz="2000" dirty="0" smtClean="0">
              <a:solidFill>
                <a:schemeClr val="tx1"/>
              </a:solidFill>
              <a:latin typeface="Arial Unicode MS" pitchFamily="34" charset="-128"/>
              <a:ea typeface="Arial Unicode MS" pitchFamily="34" charset="-128"/>
              <a:cs typeface="Arial Unicode MS" pitchFamily="34" charset="-128"/>
            </a:endParaRP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 Business Understanding</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 Data Understanding</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Data Collection </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EDA</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Data Pre-processing</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Data Modelling</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Data Visualization</a:t>
            </a:r>
          </a:p>
          <a:p>
            <a:pPr algn="just">
              <a:buFont typeface="Wingdings" pitchFamily="2" charset="2"/>
              <a:buChar char="Ø"/>
            </a:pPr>
            <a:r>
              <a:rPr lang="en-GB" sz="2800" b="1" dirty="0" smtClean="0">
                <a:solidFill>
                  <a:schemeClr val="tx1"/>
                </a:solidFill>
                <a:latin typeface="Arial Unicode MS" pitchFamily="34" charset="-128"/>
                <a:ea typeface="Arial Unicode MS" pitchFamily="34" charset="-128"/>
                <a:cs typeface="Arial Unicode MS" pitchFamily="34" charset="-128"/>
              </a:rPr>
              <a:t>Publish</a:t>
            </a:r>
          </a:p>
          <a:p>
            <a:pPr algn="just"/>
            <a:endParaRPr lang="en-GB" sz="2800" b="1" dirty="0" smtClean="0">
              <a:solidFill>
                <a:schemeClr val="tx1"/>
              </a:solidFill>
              <a:latin typeface="Arial Unicode MS" pitchFamily="34" charset="-128"/>
              <a:ea typeface="Arial Unicode MS" pitchFamily="34" charset="-128"/>
              <a:cs typeface="Arial Unicode MS" pitchFamily="34" charset="-128"/>
            </a:endParaRPr>
          </a:p>
        </p:txBody>
      </p:sp>
      <p:pic>
        <p:nvPicPr>
          <p:cNvPr id="4" name="Picture 3" descr="11205218.png"/>
          <p:cNvPicPr>
            <a:picLocks noChangeAspect="1"/>
          </p:cNvPicPr>
          <p:nvPr/>
        </p:nvPicPr>
        <p:blipFill>
          <a:blip r:embed="rId3" cstate="print"/>
          <a:stretch>
            <a:fillRect/>
          </a:stretch>
        </p:blipFill>
        <p:spPr>
          <a:xfrm>
            <a:off x="0" y="0"/>
            <a:ext cx="9144000" cy="6858000"/>
          </a:xfrm>
          <a:prstGeom prst="rect">
            <a:avLst/>
          </a:prstGeom>
          <a:ln w="38100">
            <a:solidFill>
              <a:srgbClr val="C00000"/>
            </a:solidFill>
            <a:prstDash val="soli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571612"/>
          </a:xfrm>
          <a:solidFill>
            <a:schemeClr val="bg1"/>
          </a:solidFill>
          <a:ln w="57150">
            <a:solidFill>
              <a:schemeClr val="tx1"/>
            </a:solidFill>
          </a:ln>
        </p:spPr>
        <p:txBody>
          <a:bodyPr>
            <a:normAutofit/>
          </a:bodyPr>
          <a:lstStyle/>
          <a:p>
            <a:pPr algn="l"/>
            <a:r>
              <a:rPr lang="en-IN" sz="5400" b="1" dirty="0" smtClean="0">
                <a:solidFill>
                  <a:schemeClr val="accent6">
                    <a:lumMod val="75000"/>
                  </a:schemeClr>
                </a:solidFill>
                <a:latin typeface="Lucida Calligraphy" pitchFamily="66" charset="0"/>
              </a:rPr>
              <a:t>Power Bi Architecture</a:t>
            </a:r>
            <a:endParaRPr lang="sv-SE" sz="5400" b="1" dirty="0">
              <a:solidFill>
                <a:schemeClr val="accent6">
                  <a:lumMod val="75000"/>
                </a:schemeClr>
              </a:solidFill>
              <a:latin typeface="Lucida Calligraphy" pitchFamily="66" charset="0"/>
            </a:endParaRPr>
          </a:p>
        </p:txBody>
      </p:sp>
      <p:pic>
        <p:nvPicPr>
          <p:cNvPr id="10" name="image46.png"/>
          <p:cNvPicPr preferRelativeResize="0"/>
          <p:nvPr/>
        </p:nvPicPr>
        <p:blipFill>
          <a:blip r:embed="rId2"/>
          <a:srcRect/>
          <a:stretch>
            <a:fillRect/>
          </a:stretch>
        </p:blipFill>
        <p:spPr>
          <a:xfrm>
            <a:off x="0" y="1571612"/>
            <a:ext cx="9144000" cy="5500726"/>
          </a:xfrm>
          <a:prstGeom prst="rect">
            <a:avLst/>
          </a:prstGeom>
          <a:solidFill>
            <a:schemeClr val="bg1"/>
          </a:solidFill>
          <a:ln w="38100">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0" y="0"/>
            <a:ext cx="9144000" cy="7358066"/>
          </a:xfrm>
          <a:prstGeom prst="rect">
            <a:avLst/>
          </a:prstGeom>
          <a:noFill/>
          <a:ln w="38100">
            <a:solidFill>
              <a:schemeClr val="accent2"/>
            </a:solidFill>
            <a:miter lim="800000"/>
            <a:headEnd/>
            <a:tailEnd/>
          </a:ln>
          <a:effectLst/>
        </p:spPr>
      </p:pic>
      <p:sp>
        <p:nvSpPr>
          <p:cNvPr id="4" name="TextBox 3"/>
          <p:cNvSpPr txBox="1"/>
          <p:nvPr/>
        </p:nvSpPr>
        <p:spPr>
          <a:xfrm>
            <a:off x="142844" y="1142984"/>
            <a:ext cx="8429684" cy="707886"/>
          </a:xfrm>
          <a:prstGeom prst="rect">
            <a:avLst/>
          </a:prstGeom>
          <a:noFill/>
        </p:spPr>
        <p:txBody>
          <a:bodyPr wrap="square" rtlCol="0">
            <a:spAutoFit/>
          </a:bodyPr>
          <a:lstStyle/>
          <a:p>
            <a:r>
              <a:rPr lang="en-IN" sz="4000" b="1" dirty="0" smtClean="0">
                <a:latin typeface="Verdana" pitchFamily="34" charset="0"/>
                <a:ea typeface="Verdana" pitchFamily="34" charset="0"/>
              </a:rPr>
              <a:t>               </a:t>
            </a:r>
            <a:endParaRPr lang="sv-SE" sz="2400" dirty="0">
              <a:latin typeface="+mj-lt"/>
              <a:ea typeface="Verdana" pitchFamily="34" charset="0"/>
            </a:endParaRPr>
          </a:p>
        </p:txBody>
      </p:sp>
      <p:sp>
        <p:nvSpPr>
          <p:cNvPr id="5" name="Title 4"/>
          <p:cNvSpPr>
            <a:spLocks noGrp="1"/>
          </p:cNvSpPr>
          <p:nvPr>
            <p:ph type="title"/>
          </p:nvPr>
        </p:nvSpPr>
        <p:spPr>
          <a:xfrm>
            <a:off x="214282" y="274638"/>
            <a:ext cx="8472518" cy="1143000"/>
          </a:xfrm>
        </p:spPr>
        <p:txBody>
          <a:bodyPr>
            <a:normAutofit/>
          </a:bodyPr>
          <a:lstStyle/>
          <a:p>
            <a:r>
              <a:rPr lang="en-IN" sz="6000" b="1" dirty="0" smtClean="0">
                <a:solidFill>
                  <a:schemeClr val="accent4">
                    <a:lumMod val="75000"/>
                  </a:schemeClr>
                </a:solidFill>
                <a:latin typeface="Lucida Calligraphy" pitchFamily="66" charset="0"/>
              </a:rPr>
              <a:t>Table of Contents</a:t>
            </a:r>
            <a:endParaRPr lang="sv-SE" sz="6000" b="1" dirty="0">
              <a:solidFill>
                <a:schemeClr val="accent4">
                  <a:lumMod val="75000"/>
                </a:schemeClr>
              </a:solidFill>
              <a:latin typeface="Lucida Calligraphy" pitchFamily="66" charset="0"/>
            </a:endParaRPr>
          </a:p>
        </p:txBody>
      </p:sp>
      <p:sp>
        <p:nvSpPr>
          <p:cNvPr id="10" name="TextBox 9"/>
          <p:cNvSpPr txBox="1"/>
          <p:nvPr/>
        </p:nvSpPr>
        <p:spPr>
          <a:xfrm>
            <a:off x="0" y="1142984"/>
            <a:ext cx="8786842" cy="4893647"/>
          </a:xfrm>
          <a:prstGeom prst="rect">
            <a:avLst/>
          </a:prstGeom>
          <a:noFill/>
        </p:spPr>
        <p:txBody>
          <a:bodyPr wrap="square" rtlCol="0">
            <a:spAutoFit/>
          </a:bodyPr>
          <a:lstStyle/>
          <a:p>
            <a:pPr>
              <a:buFont typeface="Wingdings" pitchFamily="2" charset="2"/>
              <a:buChar char="q"/>
            </a:pPr>
            <a:r>
              <a:rPr lang="en-IN" sz="4400" b="1" dirty="0" smtClean="0">
                <a:solidFill>
                  <a:srgbClr val="002060"/>
                </a:solidFill>
                <a:latin typeface="Gabriola" pitchFamily="82" charset="0"/>
              </a:rPr>
              <a:t> EDA</a:t>
            </a:r>
          </a:p>
          <a:p>
            <a:pPr>
              <a:buFont typeface="Wingdings" pitchFamily="2" charset="2"/>
              <a:buChar char="q"/>
            </a:pPr>
            <a:r>
              <a:rPr lang="en-IN" sz="4400" b="1" dirty="0" smtClean="0">
                <a:solidFill>
                  <a:srgbClr val="002060"/>
                </a:solidFill>
                <a:latin typeface="Gabriola" pitchFamily="82" charset="0"/>
              </a:rPr>
              <a:t> Data Preprocessing &amp; Feature Scaling</a:t>
            </a:r>
          </a:p>
          <a:p>
            <a:pPr>
              <a:buFont typeface="Wingdings" pitchFamily="2" charset="2"/>
              <a:buChar char="q"/>
            </a:pPr>
            <a:r>
              <a:rPr lang="en-IN" sz="4400" b="1" dirty="0" smtClean="0">
                <a:solidFill>
                  <a:srgbClr val="002060"/>
                </a:solidFill>
                <a:latin typeface="Gabriola" pitchFamily="82" charset="0"/>
              </a:rPr>
              <a:t> Data Modelling</a:t>
            </a:r>
          </a:p>
          <a:p>
            <a:pPr>
              <a:buFont typeface="Wingdings" pitchFamily="2" charset="2"/>
              <a:buChar char="q"/>
            </a:pPr>
            <a:r>
              <a:rPr lang="en-IN" sz="4400" b="1" dirty="0" smtClean="0">
                <a:solidFill>
                  <a:srgbClr val="002060"/>
                </a:solidFill>
                <a:latin typeface="Gabriola" pitchFamily="82" charset="0"/>
              </a:rPr>
              <a:t> Visulaization</a:t>
            </a:r>
          </a:p>
          <a:p>
            <a:pPr>
              <a:buFont typeface="Wingdings" pitchFamily="2" charset="2"/>
              <a:buChar char="q"/>
            </a:pPr>
            <a:r>
              <a:rPr lang="en-IN" sz="4400" b="1" dirty="0" smtClean="0">
                <a:solidFill>
                  <a:srgbClr val="002060"/>
                </a:solidFill>
                <a:latin typeface="Gabriola" pitchFamily="82" charset="0"/>
              </a:rPr>
              <a:t> Insights</a:t>
            </a:r>
          </a:p>
          <a:p>
            <a:pPr>
              <a:buFont typeface="Wingdings" pitchFamily="2" charset="2"/>
              <a:buChar char="q"/>
            </a:pPr>
            <a:r>
              <a:rPr lang="sv-SE" sz="4400" b="1" dirty="0" smtClean="0">
                <a:solidFill>
                  <a:srgbClr val="002060"/>
                </a:solidFill>
                <a:latin typeface="Gabriola" pitchFamily="82" charset="0"/>
              </a:rPr>
              <a:t>  Suggestions </a:t>
            </a:r>
            <a:r>
              <a:rPr lang="sv-SE" sz="4400" b="1" dirty="0" smtClean="0">
                <a:solidFill>
                  <a:srgbClr val="002060"/>
                </a:solidFill>
                <a:latin typeface="Gabriola" pitchFamily="82" charset="0"/>
              </a:rPr>
              <a:t>for Future Research</a:t>
            </a:r>
          </a:p>
          <a:p>
            <a:pPr>
              <a:buFont typeface="Wingdings" pitchFamily="2" charset="2"/>
              <a:buChar char="q"/>
            </a:pPr>
            <a:r>
              <a:rPr lang="en-IN" sz="4400" b="1" dirty="0" smtClean="0">
                <a:solidFill>
                  <a:srgbClr val="002060"/>
                </a:solidFill>
                <a:latin typeface="Gabriola" pitchFamily="82" charset="0"/>
              </a:rPr>
              <a:t>Conclusion</a:t>
            </a:r>
            <a:endParaRPr lang="sv-SE" sz="4400" b="1" dirty="0">
              <a:solidFill>
                <a:srgbClr val="002060"/>
              </a:solidFill>
              <a:latin typeface="Gabriola" pitchFamily="8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1571588"/>
          </a:xfrm>
          <a:solidFill>
            <a:srgbClr val="336699"/>
          </a:solidFill>
          <a:ln>
            <a:solidFill>
              <a:schemeClr val="tx1"/>
            </a:solidFill>
          </a:ln>
        </p:spPr>
        <p:txBody>
          <a:bodyPr>
            <a:normAutofit/>
          </a:bodyPr>
          <a:lstStyle/>
          <a:p>
            <a:pPr algn="l"/>
            <a:r>
              <a:rPr lang="en-IN" sz="6600" b="1" dirty="0" smtClean="0">
                <a:solidFill>
                  <a:schemeClr val="bg1">
                    <a:lumMod val="85000"/>
                  </a:schemeClr>
                </a:solidFill>
                <a:latin typeface="Blackadder ITC" pitchFamily="82" charset="0"/>
                <a:ea typeface="Verdana" pitchFamily="34" charset="0"/>
              </a:rPr>
              <a:t>Exploratory  Data  Analysis</a:t>
            </a:r>
            <a:endParaRPr lang="sv-SE" sz="6600" b="1" dirty="0">
              <a:solidFill>
                <a:schemeClr val="bg1">
                  <a:lumMod val="85000"/>
                </a:schemeClr>
              </a:solidFill>
              <a:latin typeface="Verdana" pitchFamily="34" charset="0"/>
              <a:ea typeface="Verdana" pitchFamily="34" charset="0"/>
            </a:endParaRPr>
          </a:p>
        </p:txBody>
      </p:sp>
      <p:pic>
        <p:nvPicPr>
          <p:cNvPr id="6146" name="Picture 2"/>
          <p:cNvPicPr>
            <a:picLocks noChangeAspect="1" noChangeArrowheads="1"/>
          </p:cNvPicPr>
          <p:nvPr/>
        </p:nvPicPr>
        <p:blipFill>
          <a:blip r:embed="rId2"/>
          <a:srcRect/>
          <a:stretch>
            <a:fillRect/>
          </a:stretch>
        </p:blipFill>
        <p:spPr bwMode="auto">
          <a:xfrm>
            <a:off x="0" y="1500174"/>
            <a:ext cx="9144000" cy="5357826"/>
          </a:xfrm>
          <a:prstGeom prst="rect">
            <a:avLst/>
          </a:prstGeom>
          <a:noFill/>
          <a:ln w="9525">
            <a:solidFill>
              <a:schemeClr val="tx1"/>
            </a:solid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C00000"/>
      </a:accent6>
      <a:hlink>
        <a:srgbClr val="CC9900"/>
      </a:hlink>
      <a:folHlink>
        <a:srgbClr val="96A9A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8078</TotalTime>
  <Words>1912</Words>
  <Application>Microsoft Office PowerPoint</Application>
  <PresentationFormat>On-screen Show (4:3)</PresentationFormat>
  <Paragraphs>199</Paragraphs>
  <Slides>38</Slides>
  <Notes>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           Capstone Project </vt:lpstr>
      <vt:lpstr>Project  overview :</vt:lpstr>
      <vt:lpstr>Objectives &amp; constraints </vt:lpstr>
      <vt:lpstr>Objectives:</vt:lpstr>
      <vt:lpstr> Technical  Stacks : </vt:lpstr>
      <vt:lpstr> Project Architecture : </vt:lpstr>
      <vt:lpstr>Power Bi Architecture</vt:lpstr>
      <vt:lpstr>Table of Contents</vt:lpstr>
      <vt:lpstr>Exploratory  Data  Analysis</vt:lpstr>
      <vt:lpstr>Slide 10</vt:lpstr>
      <vt:lpstr>Slide 11</vt:lpstr>
      <vt:lpstr>Slide 12</vt:lpstr>
      <vt:lpstr>Flavour &amp; Aroma</vt:lpstr>
      <vt:lpstr>Coffee  Processing Methods</vt:lpstr>
      <vt:lpstr>Slide 15</vt:lpstr>
      <vt:lpstr>Slide 16</vt:lpstr>
      <vt:lpstr>Data Preprocessing &amp; Feature Scaling</vt:lpstr>
      <vt:lpstr>Data Preprocessing in Power Query Editor:</vt:lpstr>
      <vt:lpstr>Data Preprocessing in Power Query Editor:</vt:lpstr>
      <vt:lpstr>Feature Scaling :</vt:lpstr>
      <vt:lpstr>Feature Scaling :</vt:lpstr>
      <vt:lpstr>Slide 22</vt:lpstr>
      <vt:lpstr>Slide 23</vt:lpstr>
      <vt:lpstr>Slide 24</vt:lpstr>
      <vt:lpstr>Slide 25</vt:lpstr>
      <vt:lpstr>Slide 26</vt:lpstr>
      <vt:lpstr>Slide 27</vt:lpstr>
      <vt:lpstr>Slide 28</vt:lpstr>
      <vt:lpstr>Slide 29</vt:lpstr>
      <vt:lpstr>Slide 30</vt:lpstr>
      <vt:lpstr>Slide 31</vt:lpstr>
      <vt:lpstr>Insights :</vt:lpstr>
      <vt:lpstr>Insights :</vt:lpstr>
      <vt:lpstr>Insights :</vt:lpstr>
      <vt:lpstr>Insights :</vt:lpstr>
      <vt:lpstr>Suggestions for Future Research</vt:lpstr>
      <vt:lpstr>Conclusion :</vt:lpstr>
      <vt:lpstr>Slide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263</cp:revision>
  <dcterms:created xsi:type="dcterms:W3CDTF">2025-03-12T18:12:34Z</dcterms:created>
  <dcterms:modified xsi:type="dcterms:W3CDTF">2025-03-24T18:34:14Z</dcterms:modified>
</cp:coreProperties>
</file>